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 id="2147483671" r:id="rId3"/>
  </p:sldMasterIdLst>
  <p:notesMasterIdLst>
    <p:notesMasterId r:id="rId24"/>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type="screen16x9"/>
  <p:notesSz cx="6858000" cy="9144000"/>
  <p:embeddedFontLst>
    <p:embeddedFont>
      <p:font typeface="Roboto" panose="020B0604020202020204" charset="0"/>
      <p:regular r:id="rId25"/>
      <p:bold r:id="rId26"/>
      <p:italic r:id="rId27"/>
      <p:boldItalic r:id="rId28"/>
    </p:embeddedFont>
    <p:embeddedFont>
      <p:font typeface="Roboto Condensed Light"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728">
          <p15:clr>
            <a:srgbClr val="A4A3A4"/>
          </p15:clr>
        </p15:guide>
        <p15:guide id="2" pos="2880">
          <p15:clr>
            <a:srgbClr val="A4A3A4"/>
          </p15:clr>
        </p15:guide>
        <p15:guide id="3" orient="horz" pos="12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C254C8-3555-4FFF-85DF-29CCD1027E13}">
  <a:tblStyle styleId="{91C254C8-3555-4FFF-85DF-29CCD1027E1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02" y="72"/>
      </p:cViewPr>
      <p:guideLst>
        <p:guide orient="horz" pos="1728"/>
        <p:guide pos="2880"/>
        <p:guide orient="horz" pos="12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2.fntdata"/><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s>
</file>

<file path=ppt/media/image1.jpg>
</file>

<file path=ppt/media/image10.png>
</file>

<file path=ppt/media/image11.jp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a6423bdcaf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9" name="Google Shape;119;ga6423bdcaf_2_4: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85f9683e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5" name="Google Shape;215;gc85f9683e3_0_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c85f9683e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1" name="Google Shape;221;gc85f9683e3_0_1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c274d64e2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gc274d64e23_0_4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c381b0729f_5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c381b0729f_5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lnSpc>
                <a:spcPct val="115000"/>
              </a:lnSpc>
              <a:spcBef>
                <a:spcPts val="0"/>
              </a:spcBef>
              <a:spcAft>
                <a:spcPts val="0"/>
              </a:spcAft>
              <a:buClr>
                <a:schemeClr val="dk1"/>
              </a:buClr>
              <a:buSzPts val="2800"/>
              <a:buChar char="•"/>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c274d64e2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gc274d64e23_0_2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c274d64e2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gc274d64e23_0_2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c85f9683e3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gc85f9683e3_0_10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c274d64e2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1" name="Google Shape;261;gc274d64e23_0_3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c85f9683e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7" name="Google Shape;267;gc85f9683e3_1_1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c85f9683e3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3" name="Google Shape;273;gc85f9683e3_1_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c381b0729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gc381b0729f_2_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c85f9683e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gc85f9683e3_1_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a6423bdcaf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 name="Google Shape;131;ga6423bdcaf_2_7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274d64e2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c274d64e23_0_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c274d64e2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7" name="Google Shape;147;gc274d64e23_0_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85f9683e3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85f9683e3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c85f9683e3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c85f9683e3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c274d64e2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gc274d64e23_0_1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c85f9683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gc85f9683e3_0_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
        <p:cNvGrpSpPr/>
        <p:nvPr/>
      </p:nvGrpSpPr>
      <p:grpSpPr>
        <a:xfrm>
          <a:off x="0" y="0"/>
          <a:ext cx="0" cy="0"/>
          <a:chOff x="0" y="0"/>
          <a:chExt cx="0" cy="0"/>
        </a:xfrm>
      </p:grpSpPr>
      <p:sp>
        <p:nvSpPr>
          <p:cNvPr id="52" name="Google Shape;52;p14"/>
          <p:cNvSpPr txBox="1">
            <a:spLocks noGrp="1"/>
          </p:cNvSpPr>
          <p:nvPr>
            <p:ph type="subTitle" idx="1"/>
          </p:nvPr>
        </p:nvSpPr>
        <p:spPr>
          <a:xfrm>
            <a:off x="3239196" y="2844801"/>
            <a:ext cx="5096935" cy="1263651"/>
          </a:xfrm>
          <a:prstGeom prst="rect">
            <a:avLst/>
          </a:prstGeom>
          <a:noFill/>
          <a:ln>
            <a:noFill/>
          </a:ln>
        </p:spPr>
        <p:txBody>
          <a:bodyPr spcFirstLastPara="1" wrap="square" lIns="91425" tIns="45700" rIns="91425" bIns="45700" anchor="t" anchorCtr="0">
            <a:noAutofit/>
          </a:bodyPr>
          <a:lstStyle>
            <a:lvl1pPr marR="0" lvl="0" algn="l" rtl="0">
              <a:lnSpc>
                <a:spcPct val="120000"/>
              </a:lnSpc>
              <a:spcBef>
                <a:spcPts val="600"/>
              </a:spcBef>
              <a:spcAft>
                <a:spcPts val="0"/>
              </a:spcAft>
              <a:buClr>
                <a:srgbClr val="7F7F7F"/>
              </a:buClr>
              <a:buSzPts val="3000"/>
              <a:buFont typeface="Arial"/>
              <a:buNone/>
              <a:defRPr sz="3000" b="0" i="0" u="none" strike="noStrike" cap="none">
                <a:solidFill>
                  <a:srgbClr val="7F7F7F"/>
                </a:solidFill>
                <a:latin typeface="Roboto Condensed Light"/>
                <a:ea typeface="Roboto Condensed Light"/>
                <a:cs typeface="Roboto Condensed Light"/>
                <a:sym typeface="Roboto Condensed Light"/>
              </a:defRPr>
            </a:lvl1pPr>
            <a:lvl2pPr marR="0" lvl="1" algn="ctr" rtl="0">
              <a:spcBef>
                <a:spcPts val="420"/>
              </a:spcBef>
              <a:spcAft>
                <a:spcPts val="0"/>
              </a:spcAft>
              <a:buClr>
                <a:srgbClr val="888888"/>
              </a:buClr>
              <a:buSzPts val="2100"/>
              <a:buFont typeface="Arial"/>
              <a:buNone/>
              <a:defRPr sz="2100" b="0" i="0" u="none" strike="noStrike" cap="none">
                <a:solidFill>
                  <a:srgbClr val="888888"/>
                </a:solidFill>
                <a:latin typeface="Arial"/>
                <a:ea typeface="Arial"/>
                <a:cs typeface="Arial"/>
                <a:sym typeface="Arial"/>
              </a:defRPr>
            </a:lvl2pPr>
            <a:lvl3pPr marR="0" lvl="2" algn="ctr" rtl="0">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R="0" lvl="3"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4pPr>
            <a:lvl5pPr marR="0" lvl="4"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5pPr>
            <a:lvl6pPr marR="0" lvl="5"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6pPr>
            <a:lvl7pPr marR="0" lvl="6"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7pPr>
            <a:lvl8pPr marR="0" lvl="7"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8pPr>
            <a:lvl9pPr marR="0" lvl="8" algn="ctr" rtl="0">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9pPr>
          </a:lstStyle>
          <a:p>
            <a:endParaRPr/>
          </a:p>
        </p:txBody>
      </p:sp>
      <p:sp>
        <p:nvSpPr>
          <p:cNvPr id="53" name="Google Shape;53;p14"/>
          <p:cNvSpPr txBox="1">
            <a:spLocks noGrp="1"/>
          </p:cNvSpPr>
          <p:nvPr>
            <p:ph type="ctrTitle"/>
          </p:nvPr>
        </p:nvSpPr>
        <p:spPr>
          <a:xfrm>
            <a:off x="3239197" y="250224"/>
            <a:ext cx="5096935" cy="2594576"/>
          </a:xfrm>
          <a:prstGeom prst="rect">
            <a:avLst/>
          </a:prstGeom>
          <a:noFill/>
          <a:ln>
            <a:noFill/>
          </a:ln>
        </p:spPr>
        <p:txBody>
          <a:bodyPr spcFirstLastPara="1" wrap="square" lIns="91425" tIns="45700" rIns="91425" bIns="45700" anchor="b" anchorCtr="0">
            <a:noAutofit/>
          </a:bodyPr>
          <a:lstStyle>
            <a:lvl1pPr marR="0" lvl="0" algn="l" rtl="0">
              <a:lnSpc>
                <a:spcPct val="114285"/>
              </a:lnSpc>
              <a:spcBef>
                <a:spcPts val="0"/>
              </a:spcBef>
              <a:spcAft>
                <a:spcPts val="0"/>
              </a:spcAft>
              <a:buClr>
                <a:srgbClr val="A7934B"/>
              </a:buClr>
              <a:buSzPts val="4200"/>
              <a:buFont typeface="Roboto"/>
              <a:buNone/>
              <a:defRPr sz="4200" b="1" i="0" u="none" strike="noStrike" cap="none">
                <a:solidFill>
                  <a:srgbClr val="A7934B"/>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0"/>
        <p:cNvGrpSpPr/>
        <p:nvPr/>
      </p:nvGrpSpPr>
      <p:grpSpPr>
        <a:xfrm>
          <a:off x="0" y="0"/>
          <a:ext cx="0" cy="0"/>
          <a:chOff x="0" y="0"/>
          <a:chExt cx="0" cy="0"/>
        </a:xfrm>
      </p:grpSpPr>
      <p:sp>
        <p:nvSpPr>
          <p:cNvPr id="61" name="Google Shape;61;p16"/>
          <p:cNvSpPr txBox="1">
            <a:spLocks noGrp="1"/>
          </p:cNvSpPr>
          <p:nvPr>
            <p:ph type="body" idx="1"/>
          </p:nvPr>
        </p:nvSpPr>
        <p:spPr>
          <a:xfrm>
            <a:off x="285750" y="911612"/>
            <a:ext cx="8572500" cy="3447266"/>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16"/>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6"/>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6"/>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6"/>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7"/>
          <p:cNvSpPr txBox="1">
            <a:spLocks noGrp="1"/>
          </p:cNvSpPr>
          <p:nvPr>
            <p:ph type="body" idx="1"/>
          </p:nvPr>
        </p:nvSpPr>
        <p:spPr>
          <a:xfrm>
            <a:off x="284285" y="911612"/>
            <a:ext cx="4211515" cy="37211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17"/>
          <p:cNvSpPr txBox="1">
            <a:spLocks noGrp="1"/>
          </p:cNvSpPr>
          <p:nvPr>
            <p:ph type="body" idx="2"/>
          </p:nvPr>
        </p:nvSpPr>
        <p:spPr>
          <a:xfrm>
            <a:off x="4648200" y="911612"/>
            <a:ext cx="4210050" cy="37211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17"/>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7"/>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7"/>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73"/>
        <p:cNvGrpSpPr/>
        <p:nvPr/>
      </p:nvGrpSpPr>
      <p:grpSpPr>
        <a:xfrm>
          <a:off x="0" y="0"/>
          <a:ext cx="0" cy="0"/>
          <a:chOff x="0" y="0"/>
          <a:chExt cx="0" cy="0"/>
        </a:xfrm>
      </p:grpSpPr>
      <p:sp>
        <p:nvSpPr>
          <p:cNvPr id="74" name="Google Shape;74;p18"/>
          <p:cNvSpPr txBox="1">
            <a:spLocks noGrp="1"/>
          </p:cNvSpPr>
          <p:nvPr>
            <p:ph type="body" idx="1"/>
          </p:nvPr>
        </p:nvSpPr>
        <p:spPr>
          <a:xfrm>
            <a:off x="285750" y="926335"/>
            <a:ext cx="4213225" cy="6179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5" name="Google Shape;75;p18"/>
          <p:cNvSpPr txBox="1">
            <a:spLocks noGrp="1"/>
          </p:cNvSpPr>
          <p:nvPr>
            <p:ph type="body" idx="2"/>
          </p:nvPr>
        </p:nvSpPr>
        <p:spPr>
          <a:xfrm>
            <a:off x="285750" y="1558992"/>
            <a:ext cx="4213225" cy="308325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6" name="Google Shape;76;p18"/>
          <p:cNvSpPr txBox="1">
            <a:spLocks noGrp="1"/>
          </p:cNvSpPr>
          <p:nvPr>
            <p:ph type="body" idx="3"/>
          </p:nvPr>
        </p:nvSpPr>
        <p:spPr>
          <a:xfrm>
            <a:off x="4629150" y="926335"/>
            <a:ext cx="4229100" cy="6179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7" name="Google Shape;77;p18"/>
          <p:cNvSpPr txBox="1">
            <a:spLocks noGrp="1"/>
          </p:cNvSpPr>
          <p:nvPr>
            <p:ph type="body" idx="4"/>
          </p:nvPr>
        </p:nvSpPr>
        <p:spPr>
          <a:xfrm>
            <a:off x="4629150" y="1558992"/>
            <a:ext cx="4229100" cy="308325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8"/>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8"/>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8"/>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81" name="Google Shape;81;p18"/>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19"/>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9"/>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9"/>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9"/>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7"/>
        <p:cNvGrpSpPr/>
        <p:nvPr/>
      </p:nvGrpSpPr>
      <p:grpSpPr>
        <a:xfrm>
          <a:off x="0" y="0"/>
          <a:ext cx="0" cy="0"/>
          <a:chOff x="0" y="0"/>
          <a:chExt cx="0" cy="0"/>
        </a:xfrm>
      </p:grpSpPr>
      <p:sp>
        <p:nvSpPr>
          <p:cNvPr id="88" name="Google Shape;88;p20"/>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0"/>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20"/>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1"/>
        <p:cNvGrpSpPr/>
        <p:nvPr/>
      </p:nvGrpSpPr>
      <p:grpSpPr>
        <a:xfrm>
          <a:off x="0" y="0"/>
          <a:ext cx="0" cy="0"/>
          <a:chOff x="0" y="0"/>
          <a:chExt cx="0" cy="0"/>
        </a:xfrm>
      </p:grpSpPr>
      <p:sp>
        <p:nvSpPr>
          <p:cNvPr id="92" name="Google Shape;92;p21"/>
          <p:cNvSpPr txBox="1">
            <a:spLocks noGrp="1"/>
          </p:cNvSpPr>
          <p:nvPr>
            <p:ph type="title"/>
          </p:nvPr>
        </p:nvSpPr>
        <p:spPr>
          <a:xfrm>
            <a:off x="285750" y="342900"/>
            <a:ext cx="2949575" cy="120015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1"/>
          <p:cNvSpPr txBox="1">
            <a:spLocks noGrp="1"/>
          </p:cNvSpPr>
          <p:nvPr>
            <p:ph type="body" idx="1"/>
          </p:nvPr>
        </p:nvSpPr>
        <p:spPr>
          <a:xfrm>
            <a:off x="3235325" y="342901"/>
            <a:ext cx="5622925" cy="405288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94" name="Google Shape;94;p21"/>
          <p:cNvSpPr txBox="1">
            <a:spLocks noGrp="1"/>
          </p:cNvSpPr>
          <p:nvPr>
            <p:ph type="body" idx="2"/>
          </p:nvPr>
        </p:nvSpPr>
        <p:spPr>
          <a:xfrm>
            <a:off x="285750" y="1706136"/>
            <a:ext cx="2949575" cy="2695604"/>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5" name="Google Shape;95;p21"/>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1"/>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1"/>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8"/>
        <p:cNvGrpSpPr/>
        <p:nvPr/>
      </p:nvGrpSpPr>
      <p:grpSpPr>
        <a:xfrm>
          <a:off x="0" y="0"/>
          <a:ext cx="0" cy="0"/>
          <a:chOff x="0" y="0"/>
          <a:chExt cx="0" cy="0"/>
        </a:xfrm>
      </p:grpSpPr>
      <p:sp>
        <p:nvSpPr>
          <p:cNvPr id="99" name="Google Shape;99;p22"/>
          <p:cNvSpPr txBox="1">
            <a:spLocks noGrp="1"/>
          </p:cNvSpPr>
          <p:nvPr>
            <p:ph type="title"/>
          </p:nvPr>
        </p:nvSpPr>
        <p:spPr>
          <a:xfrm>
            <a:off x="285750" y="342900"/>
            <a:ext cx="2949575" cy="120015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22"/>
          <p:cNvSpPr>
            <a:spLocks noGrp="1"/>
          </p:cNvSpPr>
          <p:nvPr>
            <p:ph type="pic" idx="2"/>
          </p:nvPr>
        </p:nvSpPr>
        <p:spPr>
          <a:xfrm>
            <a:off x="3235325" y="342901"/>
            <a:ext cx="5622925" cy="4052888"/>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Roboto"/>
                <a:ea typeface="Roboto"/>
                <a:cs typeface="Roboto"/>
                <a:sym typeface="Roboto"/>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Roboto"/>
                <a:ea typeface="Roboto"/>
                <a:cs typeface="Roboto"/>
                <a:sym typeface="Roboto"/>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Roboto"/>
                <a:ea typeface="Roboto"/>
                <a:cs typeface="Roboto"/>
                <a:sym typeface="Roboto"/>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Roboto"/>
                <a:ea typeface="Roboto"/>
                <a:cs typeface="Roboto"/>
                <a:sym typeface="Roboto"/>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Roboto"/>
                <a:ea typeface="Roboto"/>
                <a:cs typeface="Roboto"/>
                <a:sym typeface="Roboto"/>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101" name="Google Shape;101;p22"/>
          <p:cNvSpPr txBox="1">
            <a:spLocks noGrp="1"/>
          </p:cNvSpPr>
          <p:nvPr>
            <p:ph type="body" idx="1"/>
          </p:nvPr>
        </p:nvSpPr>
        <p:spPr>
          <a:xfrm>
            <a:off x="285750" y="1706136"/>
            <a:ext cx="2949575" cy="2695604"/>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02" name="Google Shape;102;p22"/>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2"/>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2"/>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5"/>
        <p:cNvGrpSpPr/>
        <p:nvPr/>
      </p:nvGrpSpPr>
      <p:grpSpPr>
        <a:xfrm>
          <a:off x="0" y="0"/>
          <a:ext cx="0" cy="0"/>
          <a:chOff x="0" y="0"/>
          <a:chExt cx="0" cy="0"/>
        </a:xfrm>
      </p:grpSpPr>
      <p:sp>
        <p:nvSpPr>
          <p:cNvPr id="106" name="Google Shape;106;p23"/>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23"/>
          <p:cNvSpPr txBox="1">
            <a:spLocks noGrp="1"/>
          </p:cNvSpPr>
          <p:nvPr>
            <p:ph type="body" idx="1"/>
          </p:nvPr>
        </p:nvSpPr>
        <p:spPr>
          <a:xfrm rot="5400000">
            <a:off x="2848367" y="-1651005"/>
            <a:ext cx="3447266" cy="85725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23"/>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23"/>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3"/>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rot="5400000">
            <a:off x="5692973" y="1467445"/>
            <a:ext cx="4358879"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4"/>
          <p:cNvSpPr txBox="1">
            <a:spLocks noGrp="1"/>
          </p:cNvSpPr>
          <p:nvPr>
            <p:ph type="body" idx="1"/>
          </p:nvPr>
        </p:nvSpPr>
        <p:spPr>
          <a:xfrm rot="5400000">
            <a:off x="1406723" y="-847129"/>
            <a:ext cx="4358879" cy="66008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24"/>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24"/>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4"/>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2.jpg"/><Relationship Id="rId5" Type="http://schemas.openxmlformats.org/officeDocument/2006/relationships/slideLayout" Target="../slideLayouts/slideLayout17.xml"/><Relationship Id="rId10" Type="http://schemas.openxmlformats.org/officeDocument/2006/relationships/theme" Target="../theme/theme3.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title"/>
          </p:nvPr>
        </p:nvSpPr>
        <p:spPr>
          <a:xfrm>
            <a:off x="285750" y="150541"/>
            <a:ext cx="8572500" cy="761071"/>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A7934B"/>
              </a:buClr>
              <a:buSzPts val="3600"/>
              <a:buFont typeface="Roboto"/>
              <a:buNone/>
              <a:defRPr sz="3600" b="1" i="0" u="none" strike="noStrike" cap="none">
                <a:solidFill>
                  <a:srgbClr val="A7934B"/>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6" name="Google Shape;56;p15"/>
          <p:cNvSpPr txBox="1">
            <a:spLocks noGrp="1"/>
          </p:cNvSpPr>
          <p:nvPr>
            <p:ph type="body" idx="1"/>
          </p:nvPr>
        </p:nvSpPr>
        <p:spPr>
          <a:xfrm>
            <a:off x="285750" y="911612"/>
            <a:ext cx="8572500" cy="3447266"/>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Roboto"/>
                <a:ea typeface="Roboto"/>
                <a:cs typeface="Roboto"/>
                <a:sym typeface="Robot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Roboto"/>
                <a:ea typeface="Roboto"/>
                <a:cs typeface="Roboto"/>
                <a:sym typeface="Robot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Roboto"/>
                <a:ea typeface="Roboto"/>
                <a:cs typeface="Roboto"/>
                <a:sym typeface="Robot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7" name="Google Shape;57;p15"/>
          <p:cNvSpPr txBox="1">
            <a:spLocks noGrp="1"/>
          </p:cNvSpPr>
          <p:nvPr>
            <p:ph type="dt" idx="10"/>
          </p:nvPr>
        </p:nvSpPr>
        <p:spPr>
          <a:xfrm>
            <a:off x="285750" y="4358878"/>
            <a:ext cx="20574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8" name="Google Shape;58;p15"/>
          <p:cNvSpPr txBox="1">
            <a:spLocks noGrp="1"/>
          </p:cNvSpPr>
          <p:nvPr>
            <p:ph type="ftr" idx="11"/>
          </p:nvPr>
        </p:nvSpPr>
        <p:spPr>
          <a:xfrm>
            <a:off x="2344615" y="4358878"/>
            <a:ext cx="4456235"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9" name="Google Shape;59;p15"/>
          <p:cNvSpPr txBox="1">
            <a:spLocks noGrp="1"/>
          </p:cNvSpPr>
          <p:nvPr>
            <p:ph type="sldNum" idx="12"/>
          </p:nvPr>
        </p:nvSpPr>
        <p:spPr>
          <a:xfrm>
            <a:off x="6800850" y="4358878"/>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5"/>
          <p:cNvSpPr txBox="1">
            <a:spLocks noGrp="1"/>
          </p:cNvSpPr>
          <p:nvPr>
            <p:ph type="ctrTitle"/>
          </p:nvPr>
        </p:nvSpPr>
        <p:spPr>
          <a:xfrm>
            <a:off x="3239196" y="1390556"/>
            <a:ext cx="5096935" cy="1454244"/>
          </a:xfrm>
          <a:prstGeom prst="rect">
            <a:avLst/>
          </a:prstGeom>
          <a:noFill/>
          <a:ln>
            <a:noFill/>
          </a:ln>
        </p:spPr>
        <p:txBody>
          <a:bodyPr spcFirstLastPara="1" wrap="square" lIns="91425" tIns="45700" rIns="91425" bIns="45700" anchor="b" anchorCtr="0">
            <a:noAutofit/>
          </a:bodyPr>
          <a:lstStyle/>
          <a:p>
            <a:pPr marL="0" lvl="0" indent="0" algn="l" rtl="0">
              <a:lnSpc>
                <a:spcPct val="114285"/>
              </a:lnSpc>
              <a:spcBef>
                <a:spcPts val="0"/>
              </a:spcBef>
              <a:spcAft>
                <a:spcPts val="0"/>
              </a:spcAft>
              <a:buClr>
                <a:srgbClr val="A7934B"/>
              </a:buClr>
              <a:buSzPts val="4200"/>
              <a:buFont typeface="Roboto"/>
              <a:buNone/>
            </a:pPr>
            <a:r>
              <a:rPr lang="en" sz="3500"/>
              <a:t>Light Attack Aircraft Proposal</a:t>
            </a:r>
            <a:endParaRPr sz="3500"/>
          </a:p>
        </p:txBody>
      </p:sp>
      <p:sp>
        <p:nvSpPr>
          <p:cNvPr id="122" name="Google Shape;122;p25"/>
          <p:cNvSpPr txBox="1">
            <a:spLocks noGrp="1"/>
          </p:cNvSpPr>
          <p:nvPr>
            <p:ph type="subTitle" idx="1"/>
          </p:nvPr>
        </p:nvSpPr>
        <p:spPr>
          <a:xfrm>
            <a:off x="3239196" y="2844801"/>
            <a:ext cx="5097000" cy="12636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rgbClr val="7F7F7F"/>
              </a:buClr>
              <a:buSzPts val="3000"/>
              <a:buNone/>
            </a:pPr>
            <a:r>
              <a:rPr lang="en" sz="2500"/>
              <a:t>By Joshua Hetzel, Nicolas Giraldo, and Eric Qiu</a:t>
            </a:r>
            <a:endParaRPr sz="2500"/>
          </a:p>
          <a:p>
            <a:pPr marL="0" lvl="0" indent="0" algn="l" rtl="0">
              <a:lnSpc>
                <a:spcPct val="120000"/>
              </a:lnSpc>
              <a:spcBef>
                <a:spcPts val="600"/>
              </a:spcBef>
              <a:spcAft>
                <a:spcPts val="0"/>
              </a:spcAft>
              <a:buClr>
                <a:srgbClr val="7F7F7F"/>
              </a:buClr>
              <a:buSzPts val="3000"/>
              <a:buNone/>
            </a:pPr>
            <a:r>
              <a:rPr lang="en"/>
              <a:t>22 March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4"/>
          <p:cNvSpPr txBox="1">
            <a:spLocks noGrp="1"/>
          </p:cNvSpPr>
          <p:nvPr>
            <p:ph type="body" idx="1"/>
          </p:nvPr>
        </p:nvSpPr>
        <p:spPr>
          <a:xfrm>
            <a:off x="285750" y="911612"/>
            <a:ext cx="8572500" cy="3447300"/>
          </a:xfrm>
          <a:prstGeom prst="rect">
            <a:avLst/>
          </a:prstGeom>
          <a:noFill/>
          <a:ln>
            <a:noFill/>
          </a:ln>
        </p:spPr>
        <p:txBody>
          <a:bodyPr spcFirstLastPara="1" wrap="square" lIns="91425" tIns="45700" rIns="91425" bIns="45700" anchor="t" anchorCtr="0">
            <a:noAutofit/>
          </a:bodyPr>
          <a:lstStyle/>
          <a:p>
            <a:pPr marL="228600" lvl="0" indent="0" algn="l" rtl="0">
              <a:lnSpc>
                <a:spcPct val="115000"/>
              </a:lnSpc>
              <a:spcBef>
                <a:spcPts val="0"/>
              </a:spcBef>
              <a:spcAft>
                <a:spcPts val="0"/>
              </a:spcAft>
              <a:buNone/>
            </a:pPr>
            <a:r>
              <a:rPr lang="en" sz="1800" b="1">
                <a:latin typeface="Times New Roman"/>
                <a:ea typeface="Times New Roman"/>
                <a:cs typeface="Times New Roman"/>
                <a:sym typeface="Times New Roman"/>
              </a:rPr>
              <a:t>Constraints:</a:t>
            </a:r>
            <a:endParaRPr sz="1800" b="1">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communicate over a frequency in the UHF band</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ready for entry into service no later than December 31, 2025</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cost no more than $10 billion</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able to operate in both daytime and nighttime conditions</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able to operate in poor weather conditions, including snow, rain, and fog</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operate in temperatures ranging from -75° F to 130° F</a:t>
            </a:r>
            <a:endParaRPr sz="1600">
              <a:latin typeface="Times New Roman"/>
              <a:ea typeface="Times New Roman"/>
              <a:cs typeface="Times New Roman"/>
              <a:sym typeface="Times New Roman"/>
            </a:endParaRPr>
          </a:p>
        </p:txBody>
      </p:sp>
      <p:sp>
        <p:nvSpPr>
          <p:cNvPr id="218" name="Google Shape;218;p34"/>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Requirements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5"/>
          <p:cNvSpPr txBox="1">
            <a:spLocks noGrp="1"/>
          </p:cNvSpPr>
          <p:nvPr>
            <p:ph type="body" idx="1"/>
          </p:nvPr>
        </p:nvSpPr>
        <p:spPr>
          <a:xfrm>
            <a:off x="285750" y="911612"/>
            <a:ext cx="8572500" cy="3447300"/>
          </a:xfrm>
          <a:prstGeom prst="rect">
            <a:avLst/>
          </a:prstGeom>
          <a:noFill/>
          <a:ln>
            <a:noFill/>
          </a:ln>
        </p:spPr>
        <p:txBody>
          <a:bodyPr spcFirstLastPara="1" wrap="square" lIns="91425" tIns="45700" rIns="91425" bIns="45700" anchor="t" anchorCtr="0">
            <a:noAutofit/>
          </a:bodyPr>
          <a:lstStyle/>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tested in a high speed wind tunnel at a range of speeds from Mach 0-1</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test takeoff and landing on both a grass and dirt runway of 4000 ft in length with a 50 ft obstacle at the end</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fly to the service ceiling of 30,000 ft</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test all weapon components in an empty test range</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test the autopilot during cruise conditions for 1 hour</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fly to the maximum range in cruise condition</a:t>
            </a:r>
            <a:endParaRPr sz="1600">
              <a:latin typeface="Times New Roman"/>
              <a:ea typeface="Times New Roman"/>
              <a:cs typeface="Times New Roman"/>
              <a:sym typeface="Times New Roman"/>
            </a:endParaRPr>
          </a:p>
          <a:p>
            <a:pPr marL="228600" lvl="0"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test communications ability in each phase of operations and at the maximum range</a:t>
            </a:r>
            <a:endParaRPr sz="1600">
              <a:latin typeface="Times New Roman"/>
              <a:ea typeface="Times New Roman"/>
              <a:cs typeface="Times New Roman"/>
              <a:sym typeface="Times New Roman"/>
            </a:endParaRPr>
          </a:p>
        </p:txBody>
      </p:sp>
      <p:sp>
        <p:nvSpPr>
          <p:cNvPr id="224" name="Google Shape;224;p35"/>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Verification of Requirements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6"/>
          <p:cNvSpPr txBox="1">
            <a:spLocks noGrp="1"/>
          </p:cNvSpPr>
          <p:nvPr>
            <p:ph type="body" idx="1"/>
          </p:nvPr>
        </p:nvSpPr>
        <p:spPr>
          <a:xfrm>
            <a:off x="285750" y="911612"/>
            <a:ext cx="8572500" cy="3447300"/>
          </a:xfrm>
          <a:prstGeom prst="rect">
            <a:avLst/>
          </a:prstGeom>
          <a:noFill/>
          <a:ln>
            <a:noFill/>
          </a:ln>
        </p:spPr>
        <p:txBody>
          <a:bodyPr spcFirstLastPara="1" wrap="square" lIns="91425" tIns="45700" rIns="91425" bIns="45700" anchor="t" anchorCtr="0">
            <a:noAutofit/>
          </a:bodyPr>
          <a:lstStyle/>
          <a:p>
            <a:pPr marL="914400" lvl="0" indent="0" algn="l" rtl="0">
              <a:lnSpc>
                <a:spcPct val="115000"/>
              </a:lnSpc>
              <a:spcBef>
                <a:spcPts val="0"/>
              </a:spcBef>
              <a:spcAft>
                <a:spcPts val="0"/>
              </a:spcAft>
              <a:buNone/>
            </a:pP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Engines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Electronics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Fuel tanks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Weapons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Cockpit</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APU</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Fuselage</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Wings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Vert/Horiz. Stabilizers</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Nose</a:t>
            </a:r>
            <a:endParaRPr sz="1600">
              <a:latin typeface="Times New Roman"/>
              <a:ea typeface="Times New Roman"/>
              <a:cs typeface="Times New Roman"/>
              <a:sym typeface="Times New Roman"/>
            </a:endParaRPr>
          </a:p>
          <a:p>
            <a:pPr marL="457200" lvl="0" indent="-330200" algn="l" rtl="0">
              <a:lnSpc>
                <a:spcPct val="115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Armor</a:t>
            </a:r>
            <a:endParaRPr sz="1600">
              <a:latin typeface="Times New Roman"/>
              <a:ea typeface="Times New Roman"/>
              <a:cs typeface="Times New Roman"/>
              <a:sym typeface="Times New Roman"/>
            </a:endParaRPr>
          </a:p>
        </p:txBody>
      </p:sp>
      <p:sp>
        <p:nvSpPr>
          <p:cNvPr id="230" name="Google Shape;230;p36"/>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Physical Decomposition</a:t>
            </a:r>
            <a:endParaRPr/>
          </a:p>
        </p:txBody>
      </p:sp>
      <p:pic>
        <p:nvPicPr>
          <p:cNvPr id="231" name="Google Shape;231;p36"/>
          <p:cNvPicPr preferRelativeResize="0"/>
          <p:nvPr/>
        </p:nvPicPr>
        <p:blipFill>
          <a:blip r:embed="rId3">
            <a:alphaModFix/>
          </a:blip>
          <a:stretch>
            <a:fillRect/>
          </a:stretch>
        </p:blipFill>
        <p:spPr>
          <a:xfrm>
            <a:off x="3111926" y="1514275"/>
            <a:ext cx="5316323" cy="34472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7"/>
          <p:cNvSpPr txBox="1">
            <a:spLocks noGrp="1"/>
          </p:cNvSpPr>
          <p:nvPr>
            <p:ph type="body" idx="1"/>
          </p:nvPr>
        </p:nvSpPr>
        <p:spPr>
          <a:xfrm>
            <a:off x="285750" y="911612"/>
            <a:ext cx="8572500" cy="34473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2000" b="1">
              <a:latin typeface="Times New Roman"/>
              <a:ea typeface="Times New Roman"/>
              <a:cs typeface="Times New Roman"/>
              <a:sym typeface="Times New Roman"/>
            </a:endParaRPr>
          </a:p>
          <a:p>
            <a:pPr marL="228600" lvl="0" indent="0" algn="l" rtl="0">
              <a:lnSpc>
                <a:spcPct val="115000"/>
              </a:lnSpc>
              <a:spcBef>
                <a:spcPts val="0"/>
              </a:spcBef>
              <a:spcAft>
                <a:spcPts val="0"/>
              </a:spcAft>
              <a:buNone/>
            </a:pPr>
            <a:endParaRPr/>
          </a:p>
        </p:txBody>
      </p:sp>
      <p:sp>
        <p:nvSpPr>
          <p:cNvPr id="237" name="Google Shape;237;p37"/>
          <p:cNvSpPr txBox="1">
            <a:spLocks noGrp="1"/>
          </p:cNvSpPr>
          <p:nvPr>
            <p:ph type="title"/>
          </p:nvPr>
        </p:nvSpPr>
        <p:spPr>
          <a:xfrm>
            <a:off x="285750" y="226741"/>
            <a:ext cx="8572500" cy="76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a:t>Functional Decomposition + Requirement Flow</a:t>
            </a:r>
            <a:endParaRPr/>
          </a:p>
        </p:txBody>
      </p:sp>
      <p:pic>
        <p:nvPicPr>
          <p:cNvPr id="238" name="Google Shape;238;p37"/>
          <p:cNvPicPr preferRelativeResize="0"/>
          <p:nvPr/>
        </p:nvPicPr>
        <p:blipFill>
          <a:blip r:embed="rId3">
            <a:alphaModFix/>
          </a:blip>
          <a:stretch>
            <a:fillRect/>
          </a:stretch>
        </p:blipFill>
        <p:spPr>
          <a:xfrm>
            <a:off x="0" y="2057402"/>
            <a:ext cx="9144000" cy="1476796"/>
          </a:xfrm>
          <a:prstGeom prst="rect">
            <a:avLst/>
          </a:prstGeom>
          <a:noFill/>
          <a:ln>
            <a:noFill/>
          </a:ln>
        </p:spPr>
      </p:pic>
      <p:pic>
        <p:nvPicPr>
          <p:cNvPr id="239" name="Google Shape;239;p37"/>
          <p:cNvPicPr preferRelativeResize="0"/>
          <p:nvPr/>
        </p:nvPicPr>
        <p:blipFill>
          <a:blip r:embed="rId4">
            <a:alphaModFix/>
          </a:blip>
          <a:stretch>
            <a:fillRect/>
          </a:stretch>
        </p:blipFill>
        <p:spPr>
          <a:xfrm>
            <a:off x="0" y="1144550"/>
            <a:ext cx="9144000" cy="3447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8"/>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Morphological Matrix</a:t>
            </a:r>
            <a:endParaRPr/>
          </a:p>
        </p:txBody>
      </p:sp>
      <p:pic>
        <p:nvPicPr>
          <p:cNvPr id="245" name="Google Shape;245;p38"/>
          <p:cNvPicPr preferRelativeResize="0"/>
          <p:nvPr/>
        </p:nvPicPr>
        <p:blipFill>
          <a:blip r:embed="rId3">
            <a:alphaModFix/>
          </a:blip>
          <a:stretch>
            <a:fillRect/>
          </a:stretch>
        </p:blipFill>
        <p:spPr>
          <a:xfrm>
            <a:off x="1079688" y="765900"/>
            <a:ext cx="6984625" cy="4294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9"/>
          <p:cNvSpPr txBox="1">
            <a:spLocks noGrp="1"/>
          </p:cNvSpPr>
          <p:nvPr>
            <p:ph type="body" idx="1"/>
          </p:nvPr>
        </p:nvSpPr>
        <p:spPr>
          <a:xfrm>
            <a:off x="285750" y="911598"/>
            <a:ext cx="8572500" cy="4034100"/>
          </a:xfrm>
          <a:prstGeom prst="rect">
            <a:avLst/>
          </a:prstGeom>
          <a:noFill/>
          <a:ln>
            <a:noFill/>
          </a:ln>
        </p:spPr>
        <p:txBody>
          <a:bodyPr spcFirstLastPara="1" wrap="square" lIns="91425" tIns="45700" rIns="91425" bIns="45700" anchor="t" anchorCtr="0">
            <a:noAutofit/>
          </a:bodyPr>
          <a:lstStyle/>
          <a:p>
            <a:pPr marL="228600" lvl="0" indent="-165100" algn="l" rtl="0">
              <a:lnSpc>
                <a:spcPct val="115000"/>
              </a:lnSpc>
              <a:spcBef>
                <a:spcPts val="1000"/>
              </a:spcBef>
              <a:spcAft>
                <a:spcPts val="0"/>
              </a:spcAft>
              <a:buSzPts val="1800"/>
              <a:buChar char="•"/>
            </a:pPr>
            <a:r>
              <a:rPr lang="en" sz="1800" b="1"/>
              <a:t>Importance:</a:t>
            </a:r>
            <a:r>
              <a:rPr lang="en" sz="1800"/>
              <a:t> Determine which engine to use for best performance </a:t>
            </a:r>
            <a:endParaRPr sz="1000"/>
          </a:p>
          <a:p>
            <a:pPr marL="228600" lvl="0" indent="-165100" algn="l" rtl="0">
              <a:lnSpc>
                <a:spcPct val="115000"/>
              </a:lnSpc>
              <a:spcBef>
                <a:spcPts val="1000"/>
              </a:spcBef>
              <a:spcAft>
                <a:spcPts val="0"/>
              </a:spcAft>
              <a:buSzPts val="1800"/>
              <a:buChar char="•"/>
            </a:pPr>
            <a:r>
              <a:rPr lang="en" sz="1800" b="1"/>
              <a:t>Assumptions: </a:t>
            </a:r>
            <a:endParaRPr sz="1800" b="1"/>
          </a:p>
          <a:p>
            <a:pPr marL="685800" lvl="1" indent="-228600" algn="l" rtl="0">
              <a:lnSpc>
                <a:spcPct val="115000"/>
              </a:lnSpc>
              <a:spcBef>
                <a:spcPts val="500"/>
              </a:spcBef>
              <a:spcAft>
                <a:spcPts val="0"/>
              </a:spcAft>
              <a:buSzPts val="1800"/>
              <a:buChar char="•"/>
            </a:pPr>
            <a:r>
              <a:rPr lang="en" sz="1800"/>
              <a:t>Aircraft does not need to fly at supersonic speeds</a:t>
            </a:r>
            <a:endParaRPr sz="1800"/>
          </a:p>
          <a:p>
            <a:pPr marL="685800" lvl="1" indent="-228600" algn="l" rtl="0">
              <a:lnSpc>
                <a:spcPct val="115000"/>
              </a:lnSpc>
              <a:spcBef>
                <a:spcPts val="500"/>
              </a:spcBef>
              <a:spcAft>
                <a:spcPts val="0"/>
              </a:spcAft>
              <a:buSzPts val="1800"/>
              <a:buChar char="•"/>
            </a:pPr>
            <a:r>
              <a:rPr lang="en" sz="1800"/>
              <a:t>Aircraft is operating at altitudes of &lt;30,000 ft</a:t>
            </a:r>
            <a:endParaRPr sz="1800"/>
          </a:p>
          <a:p>
            <a:pPr marL="685800" lvl="1" indent="-228600" algn="l" rtl="0">
              <a:lnSpc>
                <a:spcPct val="115000"/>
              </a:lnSpc>
              <a:spcBef>
                <a:spcPts val="500"/>
              </a:spcBef>
              <a:spcAft>
                <a:spcPts val="0"/>
              </a:spcAft>
              <a:buSzPts val="1800"/>
              <a:buChar char="•"/>
            </a:pPr>
            <a:r>
              <a:rPr lang="en" sz="1800"/>
              <a:t>-75</a:t>
            </a:r>
            <a:r>
              <a:rPr lang="en" sz="1800">
                <a:latin typeface="Times New Roman"/>
                <a:ea typeface="Times New Roman"/>
                <a:cs typeface="Times New Roman"/>
                <a:sym typeface="Times New Roman"/>
              </a:rPr>
              <a:t>°</a:t>
            </a:r>
            <a:r>
              <a:rPr lang="en" sz="1800"/>
              <a:t> F &lt; Air Temperature &lt; 130</a:t>
            </a:r>
            <a:r>
              <a:rPr lang="en" sz="1800">
                <a:latin typeface="Times New Roman"/>
                <a:ea typeface="Times New Roman"/>
                <a:cs typeface="Times New Roman"/>
                <a:sym typeface="Times New Roman"/>
              </a:rPr>
              <a:t>°</a:t>
            </a:r>
            <a:r>
              <a:rPr lang="en" sz="1800"/>
              <a:t> F</a:t>
            </a:r>
            <a:endParaRPr sz="1000"/>
          </a:p>
          <a:p>
            <a:pPr marL="228600" lvl="0" indent="-165100" algn="l" rtl="0">
              <a:lnSpc>
                <a:spcPct val="115000"/>
              </a:lnSpc>
              <a:spcBef>
                <a:spcPts val="1000"/>
              </a:spcBef>
              <a:spcAft>
                <a:spcPts val="0"/>
              </a:spcAft>
              <a:buSzPts val="1800"/>
              <a:buChar char="•"/>
            </a:pPr>
            <a:r>
              <a:rPr lang="en" sz="1800" b="1"/>
              <a:t>Evaluation criteria: </a:t>
            </a:r>
            <a:endParaRPr sz="1800" b="1"/>
          </a:p>
          <a:p>
            <a:pPr marL="685800" lvl="1" indent="-228600" algn="l" rtl="0">
              <a:lnSpc>
                <a:spcPct val="115000"/>
              </a:lnSpc>
              <a:spcBef>
                <a:spcPts val="500"/>
              </a:spcBef>
              <a:spcAft>
                <a:spcPts val="0"/>
              </a:spcAft>
              <a:buSzPts val="1800"/>
              <a:buChar char="•"/>
            </a:pPr>
            <a:r>
              <a:rPr lang="en" sz="1800"/>
              <a:t>Thrust, Fuel consumption, Weight, Cost, Durability, Ease of maintenance</a:t>
            </a:r>
            <a:endParaRPr sz="1800"/>
          </a:p>
          <a:p>
            <a:pPr marL="228600" lvl="0" indent="-228600" algn="l" rtl="0">
              <a:lnSpc>
                <a:spcPct val="115000"/>
              </a:lnSpc>
              <a:spcBef>
                <a:spcPts val="1000"/>
              </a:spcBef>
              <a:spcAft>
                <a:spcPts val="0"/>
              </a:spcAft>
              <a:buSzPts val="1800"/>
              <a:buChar char="•"/>
            </a:pPr>
            <a:r>
              <a:rPr lang="en" sz="1800" b="1"/>
              <a:t>Trade Study:</a:t>
            </a:r>
            <a:r>
              <a:rPr lang="en" sz="1800"/>
              <a:t> Since aircraft engines have different specs based on their individual design, a qualitative analysis will provide a better relative result than using quantitative numbers. A Pugh Evaluation Matrix will be used</a:t>
            </a:r>
            <a:endParaRPr sz="1800"/>
          </a:p>
        </p:txBody>
      </p:sp>
      <p:sp>
        <p:nvSpPr>
          <p:cNvPr id="251" name="Google Shape;251;p39"/>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Trade Study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0"/>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Pugh Evaluation Matrix</a:t>
            </a:r>
            <a:endParaRPr/>
          </a:p>
        </p:txBody>
      </p:sp>
      <p:graphicFrame>
        <p:nvGraphicFramePr>
          <p:cNvPr id="257" name="Google Shape;257;p40"/>
          <p:cNvGraphicFramePr/>
          <p:nvPr/>
        </p:nvGraphicFramePr>
        <p:xfrm>
          <a:off x="369225" y="849725"/>
          <a:ext cx="3000000" cy="3000000"/>
        </p:xfrm>
        <a:graphic>
          <a:graphicData uri="http://schemas.openxmlformats.org/drawingml/2006/table">
            <a:tbl>
              <a:tblPr>
                <a:noFill/>
                <a:tableStyleId>{91C254C8-3555-4FFF-85DF-29CCD1027E13}</a:tableStyleId>
              </a:tblPr>
              <a:tblGrid>
                <a:gridCol w="1158075">
                  <a:extLst>
                    <a:ext uri="{9D8B030D-6E8A-4147-A177-3AD203B41FA5}">
                      <a16:colId xmlns:a16="http://schemas.microsoft.com/office/drawing/2014/main" val="20000"/>
                    </a:ext>
                  </a:extLst>
                </a:gridCol>
                <a:gridCol w="955975">
                  <a:extLst>
                    <a:ext uri="{9D8B030D-6E8A-4147-A177-3AD203B41FA5}">
                      <a16:colId xmlns:a16="http://schemas.microsoft.com/office/drawing/2014/main" val="20001"/>
                    </a:ext>
                  </a:extLst>
                </a:gridCol>
                <a:gridCol w="1409075">
                  <a:extLst>
                    <a:ext uri="{9D8B030D-6E8A-4147-A177-3AD203B41FA5}">
                      <a16:colId xmlns:a16="http://schemas.microsoft.com/office/drawing/2014/main" val="20002"/>
                    </a:ext>
                  </a:extLst>
                </a:gridCol>
                <a:gridCol w="907075">
                  <a:extLst>
                    <a:ext uri="{9D8B030D-6E8A-4147-A177-3AD203B41FA5}">
                      <a16:colId xmlns:a16="http://schemas.microsoft.com/office/drawing/2014/main" val="20003"/>
                    </a:ext>
                  </a:extLst>
                </a:gridCol>
                <a:gridCol w="666350">
                  <a:extLst>
                    <a:ext uri="{9D8B030D-6E8A-4147-A177-3AD203B41FA5}">
                      <a16:colId xmlns:a16="http://schemas.microsoft.com/office/drawing/2014/main" val="20004"/>
                    </a:ext>
                  </a:extLst>
                </a:gridCol>
                <a:gridCol w="1270275">
                  <a:extLst>
                    <a:ext uri="{9D8B030D-6E8A-4147-A177-3AD203B41FA5}">
                      <a16:colId xmlns:a16="http://schemas.microsoft.com/office/drawing/2014/main" val="20005"/>
                    </a:ext>
                  </a:extLst>
                </a:gridCol>
                <a:gridCol w="683050">
                  <a:extLst>
                    <a:ext uri="{9D8B030D-6E8A-4147-A177-3AD203B41FA5}">
                      <a16:colId xmlns:a16="http://schemas.microsoft.com/office/drawing/2014/main" val="20006"/>
                    </a:ext>
                  </a:extLst>
                </a:gridCol>
                <a:gridCol w="683025">
                  <a:extLst>
                    <a:ext uri="{9D8B030D-6E8A-4147-A177-3AD203B41FA5}">
                      <a16:colId xmlns:a16="http://schemas.microsoft.com/office/drawing/2014/main" val="20007"/>
                    </a:ext>
                  </a:extLst>
                </a:gridCol>
                <a:gridCol w="672650">
                  <a:extLst>
                    <a:ext uri="{9D8B030D-6E8A-4147-A177-3AD203B41FA5}">
                      <a16:colId xmlns:a16="http://schemas.microsoft.com/office/drawing/2014/main" val="20008"/>
                    </a:ext>
                  </a:extLst>
                </a:gridCol>
              </a:tblGrid>
              <a:tr h="442975">
                <a:tc>
                  <a:txBody>
                    <a:bodyPr/>
                    <a:lstStyle/>
                    <a:p>
                      <a:pPr marL="0" lvl="0" indent="0" algn="l" rtl="0">
                        <a:spcBef>
                          <a:spcPts val="0"/>
                        </a:spcBef>
                        <a:spcAft>
                          <a:spcPts val="0"/>
                        </a:spcAft>
                        <a:buNone/>
                      </a:pPr>
                      <a:endParaRPr/>
                    </a:p>
                  </a:txBody>
                  <a:tcPr marL="91425" marR="91425" marT="91425" marB="91425">
                    <a:lnR w="9525" cap="flat" cmpd="sng">
                      <a:solidFill>
                        <a:srgbClr val="000000"/>
                      </a:solidFill>
                      <a:prstDash val="solid"/>
                      <a:round/>
                      <a:headEnd type="none" w="sm" len="sm"/>
                      <a:tailEnd type="none" w="sm" len="sm"/>
                    </a:lnR>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Thrust</a:t>
                      </a:r>
                      <a:endParaRPr b="1"/>
                    </a:p>
                  </a:txBody>
                  <a:tcPr marL="91425" marR="91425" marT="91425" marB="91425">
                    <a:lnL w="9525" cap="flat" cmpd="sng">
                      <a:solidFill>
                        <a:srgbClr val="000000"/>
                      </a:solidFill>
                      <a:prstDash val="solid"/>
                      <a:round/>
                      <a:headEnd type="none" w="sm" len="sm"/>
                      <a:tailEnd type="none" w="sm" len="sm"/>
                    </a:lnL>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Fuel Consumption</a:t>
                      </a:r>
                      <a:endParaRPr b="1"/>
                    </a:p>
                  </a:txBody>
                  <a:tcPr marL="91425" marR="91425" marT="91425" marB="91425">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Weight</a:t>
                      </a:r>
                      <a:endParaRPr b="1"/>
                    </a:p>
                  </a:txBody>
                  <a:tcPr marL="91425" marR="91425" marT="91425" marB="91425">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Cost</a:t>
                      </a:r>
                      <a:endParaRPr b="1"/>
                    </a:p>
                  </a:txBody>
                  <a:tcPr marL="91425" marR="91425" marT="91425" marB="91425">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b="1">
                          <a:solidFill>
                            <a:schemeClr val="dk1"/>
                          </a:solidFill>
                        </a:rPr>
                        <a:t>Maintenance</a:t>
                      </a:r>
                      <a:endParaRPr b="1"/>
                    </a:p>
                  </a:txBody>
                  <a:tcPr marL="91425" marR="91425" marT="91425" marB="91425">
                    <a:lnR w="28575" cap="flat" cmpd="sng">
                      <a:solidFill>
                        <a:srgbClr val="000000"/>
                      </a:solidFill>
                      <a:prstDash val="solid"/>
                      <a:round/>
                      <a:headEnd type="none" w="sm" len="sm"/>
                      <a:tailEnd type="none" w="sm" len="sm"/>
                    </a:lnR>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Σ+</a:t>
                      </a:r>
                      <a:endParaRPr b="1"/>
                    </a:p>
                  </a:txBody>
                  <a:tcPr marL="91425" marR="91425" marT="91425" marB="91425">
                    <a:lnL w="28575" cap="flat" cmpd="sng">
                      <a:solidFill>
                        <a:srgbClr val="000000"/>
                      </a:solidFill>
                      <a:prstDash val="solid"/>
                      <a:round/>
                      <a:headEnd type="none" w="sm" len="sm"/>
                      <a:tailEnd type="none" w="sm" len="sm"/>
                    </a:lnL>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Σ-</a:t>
                      </a:r>
                      <a:endParaRPr b="1"/>
                    </a:p>
                  </a:txBody>
                  <a:tcPr marL="91425" marR="91425" marT="91425" marB="91425">
                    <a:lnB w="9525"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b="1"/>
                        <a:t>Σs</a:t>
                      </a:r>
                      <a:endParaRPr b="1"/>
                    </a:p>
                  </a:txBody>
                  <a:tcPr marL="91425" marR="91425" marT="91425" marB="91425">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73100">
                <a:tc>
                  <a:txBody>
                    <a:bodyPr/>
                    <a:lstStyle/>
                    <a:p>
                      <a:pPr marL="0" lvl="0" indent="0" algn="l" rtl="0">
                        <a:spcBef>
                          <a:spcPts val="0"/>
                        </a:spcBef>
                        <a:spcAft>
                          <a:spcPts val="0"/>
                        </a:spcAft>
                        <a:buNone/>
                      </a:pPr>
                      <a:r>
                        <a:rPr lang="en" b="1"/>
                        <a:t>Turbojet</a:t>
                      </a:r>
                      <a:endParaRPr b="1"/>
                    </a:p>
                  </a:txBody>
                  <a:tcPr marL="91425" marR="91425" marT="91425" marB="91425">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sz="2000"/>
                        <a:t>+</a:t>
                      </a:r>
                      <a:endParaRPr sz="2000"/>
                    </a:p>
                  </a:txBody>
                  <a:tcPr marL="91425" marR="91425" marT="91425" marB="91425">
                    <a:lnL w="9525" cap="flat" cmpd="sng">
                      <a:solidFill>
                        <a:srgbClr val="000000"/>
                      </a:solidFill>
                      <a:prstDash val="solid"/>
                      <a:round/>
                      <a:headEnd type="none" w="sm" len="sm"/>
                      <a:tailEnd type="none" w="sm" len="sm"/>
                    </a:lnL>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sz="2000"/>
                        <a:t>-</a:t>
                      </a:r>
                      <a:endParaRPr sz="2000"/>
                    </a:p>
                  </a:txBody>
                  <a:tcPr marL="91425" marR="91425" marT="91425" marB="91425">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sz="1500"/>
                        <a:t>S</a:t>
                      </a:r>
                      <a:endParaRPr sz="1500"/>
                    </a:p>
                  </a:txBody>
                  <a:tcPr marL="91425" marR="91425" marT="91425" marB="91425">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sz="1500"/>
                        <a:t>S</a:t>
                      </a:r>
                      <a:endParaRPr sz="1500"/>
                    </a:p>
                  </a:txBody>
                  <a:tcPr marL="91425" marR="91425" marT="91425" marB="91425">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sz="1500"/>
                        <a:t>S</a:t>
                      </a:r>
                      <a:endParaRPr sz="1500"/>
                    </a:p>
                  </a:txBody>
                  <a:tcPr marL="91425" marR="91425" marT="91425" marB="91425">
                    <a:lnR w="2857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a:t>1</a:t>
                      </a:r>
                      <a:endParaRPr/>
                    </a:p>
                  </a:txBody>
                  <a:tcPr marL="91425" marR="91425" marT="91425" marB="91425">
                    <a:lnL w="28575" cap="flat" cmpd="sng">
                      <a:solidFill>
                        <a:srgbClr val="000000"/>
                      </a:solidFill>
                      <a:prstDash val="solid"/>
                      <a:round/>
                      <a:headEnd type="none" w="sm" len="sm"/>
                      <a:tailEnd type="none" w="sm" len="sm"/>
                    </a:lnL>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a:t>1</a:t>
                      </a:r>
                      <a:endParaRPr/>
                    </a:p>
                  </a:txBody>
                  <a:tcPr marL="91425" marR="91425" marT="91425" marB="91425">
                    <a:lnT w="9525" cap="flat" cmpd="sng">
                      <a:solidFill>
                        <a:srgbClr val="000000"/>
                      </a:solidFill>
                      <a:prstDash val="solid"/>
                      <a:round/>
                      <a:headEnd type="none" w="sm" len="sm"/>
                      <a:tailEnd type="none" w="sm" len="sm"/>
                    </a:lnT>
                  </a:tcPr>
                </a:tc>
                <a:tc>
                  <a:txBody>
                    <a:bodyPr/>
                    <a:lstStyle/>
                    <a:p>
                      <a:pPr marL="0" lvl="0" indent="0" algn="ctr" rtl="0">
                        <a:spcBef>
                          <a:spcPts val="0"/>
                        </a:spcBef>
                        <a:spcAft>
                          <a:spcPts val="0"/>
                        </a:spcAft>
                        <a:buNone/>
                      </a:pPr>
                      <a:r>
                        <a:rPr lang="en"/>
                        <a:t>3</a:t>
                      </a:r>
                      <a:endParaRPr/>
                    </a:p>
                  </a:txBody>
                  <a:tcPr marL="91425" marR="91425" marT="91425" marB="91425">
                    <a:lnT w="9525" cap="flat" cmpd="sng">
                      <a:solidFill>
                        <a:srgbClr val="000000"/>
                      </a:solidFill>
                      <a:prstDash val="solid"/>
                      <a:round/>
                      <a:headEnd type="none" w="sm" len="sm"/>
                      <a:tailEnd type="none" w="sm" len="sm"/>
                    </a:lnT>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t>Ramjet</a:t>
                      </a:r>
                      <a:endParaRPr b="1"/>
                    </a:p>
                  </a:txBody>
                  <a:tcPr marL="91425" marR="91425" marT="91425" marB="91425">
                    <a:lnR w="952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sz="2000"/>
                        <a:t>-</a:t>
                      </a:r>
                      <a:endParaRPr sz="2000"/>
                    </a:p>
                    <a:p>
                      <a:pPr marL="0" lvl="0" indent="0" algn="ctr" rtl="0">
                        <a:spcBef>
                          <a:spcPts val="0"/>
                        </a:spcBef>
                        <a:spcAft>
                          <a:spcPts val="0"/>
                        </a:spcAft>
                        <a:buNone/>
                      </a:pPr>
                      <a:r>
                        <a:rPr lang="en" sz="1000"/>
                        <a:t>(only + at high speeds)</a:t>
                      </a:r>
                      <a:endParaRPr sz="1000"/>
                    </a:p>
                  </a:txBody>
                  <a:tcPr marL="91425" marR="91425" marT="91425" marB="91425">
                    <a:lnL w="952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1500"/>
                        <a:t>S</a:t>
                      </a:r>
                      <a:endParaRPr sz="15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lnR w="2857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a:t>2</a:t>
                      </a:r>
                      <a:endParaRPr/>
                    </a:p>
                  </a:txBody>
                  <a:tcPr marL="91425" marR="91425" marT="91425" marB="91425">
                    <a:lnL w="2857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a:t>2</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t>Turbofan</a:t>
                      </a:r>
                      <a:endParaRPr b="1"/>
                    </a:p>
                  </a:txBody>
                  <a:tcPr marL="91425" marR="91425" marT="91425" marB="91425">
                    <a:lnR w="952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sz="2000"/>
                        <a:t>+</a:t>
                      </a:r>
                      <a:endParaRPr sz="2000"/>
                    </a:p>
                  </a:txBody>
                  <a:tcPr marL="91425" marR="91425" marT="91425" marB="91425">
                    <a:lnL w="952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1500"/>
                        <a:t>S</a:t>
                      </a:r>
                      <a:endParaRPr sz="15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lnR w="2857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a:t>3</a:t>
                      </a:r>
                      <a:endParaRPr/>
                    </a:p>
                  </a:txBody>
                  <a:tcPr marL="91425" marR="91425" marT="91425" marB="91425">
                    <a:lnL w="2857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a:t>1</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t>Turboprop w/ VTOL</a:t>
                      </a:r>
                      <a:endParaRPr b="1"/>
                    </a:p>
                  </a:txBody>
                  <a:tcPr marL="91425" marR="91425" marT="91425" marB="91425">
                    <a:lnR w="952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sz="2000"/>
                        <a:t>+</a:t>
                      </a:r>
                      <a:endParaRPr sz="2000"/>
                    </a:p>
                  </a:txBody>
                  <a:tcPr marL="91425" marR="91425" marT="91425" marB="91425">
                    <a:lnL w="952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sz="1500"/>
                        <a:t>S</a:t>
                      </a:r>
                      <a:endParaRPr sz="15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lnR w="2857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a:t>1</a:t>
                      </a:r>
                      <a:endParaRPr/>
                    </a:p>
                  </a:txBody>
                  <a:tcPr marL="91425" marR="91425" marT="91425" marB="91425">
                    <a:lnL w="2857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b="1"/>
                        <a:t>Electric Propulsion</a:t>
                      </a:r>
                      <a:endParaRPr b="1"/>
                    </a:p>
                  </a:txBody>
                  <a:tcPr marL="91425" marR="91425" marT="91425" marB="91425">
                    <a:lnR w="952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sz="2000"/>
                        <a:t>-</a:t>
                      </a:r>
                      <a:endParaRPr sz="2000"/>
                    </a:p>
                  </a:txBody>
                  <a:tcPr marL="91425" marR="91425" marT="91425" marB="91425">
                    <a:lnL w="952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2000"/>
                        <a:t>+</a:t>
                      </a:r>
                      <a:endParaRPr sz="2000"/>
                    </a:p>
                  </a:txBody>
                  <a:tcPr marL="91425" marR="91425" marT="91425" marB="91425"/>
                </a:tc>
                <a:tc>
                  <a:txBody>
                    <a:bodyPr/>
                    <a:lstStyle/>
                    <a:p>
                      <a:pPr marL="0" lvl="0" indent="0" algn="ctr" rtl="0">
                        <a:spcBef>
                          <a:spcPts val="0"/>
                        </a:spcBef>
                        <a:spcAft>
                          <a:spcPts val="0"/>
                        </a:spcAft>
                        <a:buNone/>
                      </a:pPr>
                      <a:r>
                        <a:rPr lang="en" sz="1500"/>
                        <a:t>S</a:t>
                      </a:r>
                      <a:endParaRPr sz="1500"/>
                    </a:p>
                  </a:txBody>
                  <a:tcPr marL="91425" marR="91425" marT="91425" marB="91425">
                    <a:lnR w="28575" cap="flat" cmpd="sng">
                      <a:solidFill>
                        <a:srgbClr val="000000"/>
                      </a:solidFill>
                      <a:prstDash val="solid"/>
                      <a:round/>
                      <a:headEnd type="none" w="sm" len="sm"/>
                      <a:tailEnd type="none" w="sm" len="sm"/>
                    </a:lnR>
                  </a:tcPr>
                </a:tc>
                <a:tc>
                  <a:txBody>
                    <a:bodyPr/>
                    <a:lstStyle/>
                    <a:p>
                      <a:pPr marL="0" lvl="0" indent="0" algn="ctr" rtl="0">
                        <a:spcBef>
                          <a:spcPts val="0"/>
                        </a:spcBef>
                        <a:spcAft>
                          <a:spcPts val="0"/>
                        </a:spcAft>
                        <a:buNone/>
                      </a:pPr>
                      <a:r>
                        <a:rPr lang="en"/>
                        <a:t>1</a:t>
                      </a:r>
                      <a:endParaRPr/>
                    </a:p>
                  </a:txBody>
                  <a:tcPr marL="91425" marR="91425" marT="91425" marB="91425">
                    <a:lnL w="28575" cap="flat" cmpd="sng">
                      <a:solidFill>
                        <a:srgbClr val="000000"/>
                      </a:solidFill>
                      <a:prstDash val="solid"/>
                      <a:round/>
                      <a:headEnd type="none" w="sm" len="sm"/>
                      <a:tailEnd type="none" w="sm" len="sm"/>
                    </a:lnL>
                  </a:tcPr>
                </a:tc>
                <a:tc>
                  <a:txBody>
                    <a:bodyPr/>
                    <a:lstStyle/>
                    <a:p>
                      <a:pPr marL="0" lvl="0" indent="0" algn="ctr" rtl="0">
                        <a:spcBef>
                          <a:spcPts val="0"/>
                        </a:spcBef>
                        <a:spcAft>
                          <a:spcPts val="0"/>
                        </a:spcAft>
                        <a:buNone/>
                      </a:pPr>
                      <a:r>
                        <a:rPr lang="en"/>
                        <a:t>3</a:t>
                      </a:r>
                      <a:endParaRPr/>
                    </a:p>
                  </a:txBody>
                  <a:tcPr marL="91425" marR="91425" marT="91425" marB="91425"/>
                </a:tc>
                <a:tc>
                  <a:txBody>
                    <a:bodyPr/>
                    <a:lstStyle/>
                    <a:p>
                      <a:pPr marL="0" lvl="0" indent="0" algn="ctr" rtl="0">
                        <a:spcBef>
                          <a:spcPts val="0"/>
                        </a:spcBef>
                        <a:spcAft>
                          <a:spcPts val="0"/>
                        </a:spcAft>
                        <a:buNone/>
                      </a:pPr>
                      <a:r>
                        <a:rPr lang="en"/>
                        <a:t>1</a:t>
                      </a:r>
                      <a:endParaRPr/>
                    </a:p>
                  </a:txBody>
                  <a:tcPr marL="91425" marR="91425" marT="91425" marB="91425"/>
                </a:tc>
                <a:extLst>
                  <a:ext uri="{0D108BD9-81ED-4DB2-BD59-A6C34878D82A}">
                    <a16:rowId xmlns:a16="http://schemas.microsoft.com/office/drawing/2014/main" val="10005"/>
                  </a:ext>
                </a:extLst>
              </a:tr>
            </a:tbl>
          </a:graphicData>
        </a:graphic>
      </p:graphicFrame>
      <p:sp>
        <p:nvSpPr>
          <p:cNvPr id="258" name="Google Shape;258;p40"/>
          <p:cNvSpPr txBox="1"/>
          <p:nvPr/>
        </p:nvSpPr>
        <p:spPr>
          <a:xfrm>
            <a:off x="3499500" y="4560450"/>
            <a:ext cx="2008500" cy="461700"/>
          </a:xfrm>
          <a:prstGeom prst="rect">
            <a:avLst/>
          </a:prstGeom>
          <a:noFill/>
          <a:ln w="38100" cap="flat" cmpd="sng">
            <a:solidFill>
              <a:srgbClr val="00FF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800" b="1">
                <a:latin typeface="Times New Roman"/>
                <a:ea typeface="Times New Roman"/>
                <a:cs typeface="Times New Roman"/>
                <a:sym typeface="Times New Roman"/>
              </a:rPr>
              <a:t>Decision:</a:t>
            </a:r>
            <a:r>
              <a:rPr lang="en" sz="1800">
                <a:latin typeface="Times New Roman"/>
                <a:ea typeface="Times New Roman"/>
                <a:cs typeface="Times New Roman"/>
                <a:sym typeface="Times New Roman"/>
              </a:rPr>
              <a:t> Turbofan</a:t>
            </a:r>
            <a:endParaRPr sz="180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1"/>
          <p:cNvSpPr txBox="1">
            <a:spLocks noGrp="1"/>
          </p:cNvSpPr>
          <p:nvPr>
            <p:ph type="body" idx="1"/>
          </p:nvPr>
        </p:nvSpPr>
        <p:spPr>
          <a:xfrm>
            <a:off x="285750" y="911600"/>
            <a:ext cx="8572500" cy="4346400"/>
          </a:xfrm>
          <a:prstGeom prst="rect">
            <a:avLst/>
          </a:prstGeom>
          <a:noFill/>
          <a:ln>
            <a:noFill/>
          </a:ln>
        </p:spPr>
        <p:txBody>
          <a:bodyPr spcFirstLastPara="1" wrap="square" lIns="91425" tIns="45700" rIns="91425" bIns="45700" anchor="t" anchorCtr="0">
            <a:noAutofit/>
          </a:bodyPr>
          <a:lstStyle/>
          <a:p>
            <a:pPr marL="228600" lvl="0" indent="-228600" algn="l" rtl="0">
              <a:lnSpc>
                <a:spcPct val="115000"/>
              </a:lnSpc>
              <a:spcBef>
                <a:spcPts val="1000"/>
              </a:spcBef>
              <a:spcAft>
                <a:spcPts val="0"/>
              </a:spcAft>
              <a:buSzPts val="1800"/>
              <a:buChar char="•"/>
            </a:pPr>
            <a:r>
              <a:rPr lang="en" sz="1800" b="1" u="sng">
                <a:latin typeface="Times New Roman"/>
                <a:ea typeface="Times New Roman"/>
                <a:cs typeface="Times New Roman"/>
                <a:sym typeface="Times New Roman"/>
              </a:rPr>
              <a:t>Structure Material:</a:t>
            </a:r>
            <a:r>
              <a:rPr lang="en" sz="1800" b="1">
                <a:latin typeface="Times New Roman"/>
                <a:ea typeface="Times New Roman"/>
                <a:cs typeface="Times New Roman"/>
                <a:sym typeface="Times New Roman"/>
              </a:rPr>
              <a:t> </a:t>
            </a:r>
            <a:r>
              <a:rPr lang="en" sz="1800">
                <a:latin typeface="Times New Roman"/>
                <a:ea typeface="Times New Roman"/>
                <a:cs typeface="Times New Roman"/>
                <a:sym typeface="Times New Roman"/>
              </a:rPr>
              <a:t>Aluminum alloy skin (light weight) with carbon fiber reinforced polymers (lightweight and strong)</a:t>
            </a:r>
            <a:endParaRPr sz="1800">
              <a:latin typeface="Times New Roman"/>
              <a:ea typeface="Times New Roman"/>
              <a:cs typeface="Times New Roman"/>
              <a:sym typeface="Times New Roman"/>
            </a:endParaRPr>
          </a:p>
          <a:p>
            <a:pPr marL="228600" lvl="0" indent="-165100" algn="l" rtl="0">
              <a:lnSpc>
                <a:spcPct val="115000"/>
              </a:lnSpc>
              <a:spcBef>
                <a:spcPts val="1000"/>
              </a:spcBef>
              <a:spcAft>
                <a:spcPts val="0"/>
              </a:spcAft>
              <a:buSzPts val="1800"/>
              <a:buChar char="•"/>
            </a:pPr>
            <a:r>
              <a:rPr lang="en" sz="1800" b="1" u="sng">
                <a:latin typeface="Times New Roman"/>
                <a:ea typeface="Times New Roman"/>
                <a:cs typeface="Times New Roman"/>
                <a:sym typeface="Times New Roman"/>
              </a:rPr>
              <a:t>Engine:</a:t>
            </a:r>
            <a:r>
              <a:rPr lang="en" sz="1800">
                <a:latin typeface="Times New Roman"/>
                <a:ea typeface="Times New Roman"/>
                <a:cs typeface="Times New Roman"/>
                <a:sym typeface="Times New Roman"/>
              </a:rPr>
              <a:t> Turbofan engine, which allows for greater fuel efficiency while still maintaining a large thrust force</a:t>
            </a:r>
            <a:endParaRPr sz="1800">
              <a:latin typeface="Times New Roman"/>
              <a:ea typeface="Times New Roman"/>
              <a:cs typeface="Times New Roman"/>
              <a:sym typeface="Times New Roman"/>
            </a:endParaRPr>
          </a:p>
          <a:p>
            <a:pPr marL="228600" lvl="0" indent="-165100" algn="l" rtl="0">
              <a:lnSpc>
                <a:spcPct val="115000"/>
              </a:lnSpc>
              <a:spcBef>
                <a:spcPts val="1000"/>
              </a:spcBef>
              <a:spcAft>
                <a:spcPts val="0"/>
              </a:spcAft>
              <a:buSzPts val="1800"/>
              <a:buChar char="•"/>
            </a:pPr>
            <a:r>
              <a:rPr lang="en" sz="1800" b="1" u="sng">
                <a:latin typeface="Times New Roman"/>
                <a:ea typeface="Times New Roman"/>
                <a:cs typeface="Times New Roman"/>
                <a:sym typeface="Times New Roman"/>
              </a:rPr>
              <a:t>Fuselage size:</a:t>
            </a:r>
            <a:r>
              <a:rPr lang="en" sz="1800">
                <a:latin typeface="Times New Roman"/>
                <a:ea typeface="Times New Roman"/>
                <a:cs typeface="Times New Roman"/>
                <a:sym typeface="Times New Roman"/>
              </a:rPr>
              <a:t> Small fuselage, which allows for room for the engine and a large amount of munitions for front line support</a:t>
            </a:r>
            <a:endParaRPr sz="1800">
              <a:latin typeface="Times New Roman"/>
              <a:ea typeface="Times New Roman"/>
              <a:cs typeface="Times New Roman"/>
              <a:sym typeface="Times New Roman"/>
            </a:endParaRPr>
          </a:p>
          <a:p>
            <a:pPr marL="228600" lvl="0" indent="-165100" algn="l" rtl="0">
              <a:lnSpc>
                <a:spcPct val="115000"/>
              </a:lnSpc>
              <a:spcBef>
                <a:spcPts val="1000"/>
              </a:spcBef>
              <a:spcAft>
                <a:spcPts val="0"/>
              </a:spcAft>
              <a:buSzPts val="1800"/>
              <a:buChar char="•"/>
            </a:pPr>
            <a:r>
              <a:rPr lang="en" sz="1800" b="1" u="sng">
                <a:latin typeface="Times New Roman"/>
                <a:ea typeface="Times New Roman"/>
                <a:cs typeface="Times New Roman"/>
                <a:sym typeface="Times New Roman"/>
              </a:rPr>
              <a:t>Wing Sweep:</a:t>
            </a:r>
            <a:r>
              <a:rPr lang="en" sz="1800">
                <a:latin typeface="Times New Roman"/>
                <a:ea typeface="Times New Roman"/>
                <a:cs typeface="Times New Roman"/>
                <a:sym typeface="Times New Roman"/>
              </a:rPr>
              <a:t> Swept-back wing, which reduces critical mach number, allowing for greater air speeds</a:t>
            </a:r>
            <a:endParaRPr sz="1800">
              <a:latin typeface="Times New Roman"/>
              <a:ea typeface="Times New Roman"/>
              <a:cs typeface="Times New Roman"/>
              <a:sym typeface="Times New Roman"/>
            </a:endParaRPr>
          </a:p>
        </p:txBody>
      </p:sp>
      <p:sp>
        <p:nvSpPr>
          <p:cNvPr id="264" name="Google Shape;264;p41"/>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Concept Overview/Features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2"/>
          <p:cNvSpPr txBox="1">
            <a:spLocks noGrp="1"/>
          </p:cNvSpPr>
          <p:nvPr>
            <p:ph type="body" idx="1"/>
          </p:nvPr>
        </p:nvSpPr>
        <p:spPr>
          <a:xfrm>
            <a:off x="285750" y="911600"/>
            <a:ext cx="8572500" cy="4346400"/>
          </a:xfrm>
          <a:prstGeom prst="rect">
            <a:avLst/>
          </a:prstGeom>
          <a:noFill/>
          <a:ln>
            <a:noFill/>
          </a:ln>
        </p:spPr>
        <p:txBody>
          <a:bodyPr spcFirstLastPara="1" wrap="square" lIns="91425" tIns="45700" rIns="91425" bIns="45700" anchor="t" anchorCtr="0">
            <a:noAutofit/>
          </a:bodyPr>
          <a:lstStyle/>
          <a:p>
            <a:pPr marL="228600" lvl="0" indent="-228600" algn="l" rtl="0">
              <a:lnSpc>
                <a:spcPct val="115000"/>
              </a:lnSpc>
              <a:spcBef>
                <a:spcPts val="1000"/>
              </a:spcBef>
              <a:spcAft>
                <a:spcPts val="0"/>
              </a:spcAft>
              <a:buSzPts val="1800"/>
              <a:buChar char="•"/>
            </a:pPr>
            <a:r>
              <a:rPr lang="en" sz="1800" b="1" u="sng">
                <a:latin typeface="Times New Roman"/>
                <a:ea typeface="Times New Roman"/>
                <a:cs typeface="Times New Roman"/>
                <a:sym typeface="Times New Roman"/>
              </a:rPr>
              <a:t>Weapon Systems:</a:t>
            </a:r>
            <a:r>
              <a:rPr lang="en" sz="1800">
                <a:latin typeface="Times New Roman"/>
                <a:ea typeface="Times New Roman"/>
                <a:cs typeface="Times New Roman"/>
                <a:sym typeface="Times New Roman"/>
              </a:rPr>
              <a:t> 1 Gatling-style gun firing 20mm explosive rounds, and 4 radar guided missiles</a:t>
            </a:r>
            <a:endParaRPr sz="1800">
              <a:latin typeface="Times New Roman"/>
              <a:ea typeface="Times New Roman"/>
              <a:cs typeface="Times New Roman"/>
              <a:sym typeface="Times New Roman"/>
            </a:endParaRPr>
          </a:p>
          <a:p>
            <a:pPr marL="228600" lvl="0" indent="-228600" algn="l" rtl="0">
              <a:lnSpc>
                <a:spcPct val="115000"/>
              </a:lnSpc>
              <a:spcBef>
                <a:spcPts val="1000"/>
              </a:spcBef>
              <a:spcAft>
                <a:spcPts val="0"/>
              </a:spcAft>
              <a:buSzPts val="1800"/>
              <a:buFont typeface="Times New Roman"/>
              <a:buChar char="•"/>
            </a:pPr>
            <a:r>
              <a:rPr lang="en" sz="1800" b="1" u="sng">
                <a:latin typeface="Times New Roman"/>
                <a:ea typeface="Times New Roman"/>
                <a:cs typeface="Times New Roman"/>
                <a:sym typeface="Times New Roman"/>
              </a:rPr>
              <a:t>Controls:</a:t>
            </a:r>
            <a:r>
              <a:rPr lang="en" sz="1800">
                <a:latin typeface="Times New Roman"/>
                <a:ea typeface="Times New Roman"/>
                <a:cs typeface="Times New Roman"/>
                <a:sym typeface="Times New Roman"/>
              </a:rPr>
              <a:t> Single main computer, which decreases the chances of enemy fire damaging a critical component</a:t>
            </a:r>
            <a:endParaRPr sz="1800">
              <a:latin typeface="Times New Roman"/>
              <a:ea typeface="Times New Roman"/>
              <a:cs typeface="Times New Roman"/>
              <a:sym typeface="Times New Roman"/>
            </a:endParaRPr>
          </a:p>
          <a:p>
            <a:pPr marL="228600" lvl="0" indent="-228600" algn="l" rtl="0">
              <a:lnSpc>
                <a:spcPct val="115000"/>
              </a:lnSpc>
              <a:spcBef>
                <a:spcPts val="1000"/>
              </a:spcBef>
              <a:spcAft>
                <a:spcPts val="0"/>
              </a:spcAft>
              <a:buSzPts val="1800"/>
              <a:buFont typeface="Times New Roman"/>
              <a:buChar char="•"/>
            </a:pPr>
            <a:r>
              <a:rPr lang="en" sz="1800" b="1" u="sng">
                <a:latin typeface="Times New Roman"/>
                <a:ea typeface="Times New Roman"/>
                <a:cs typeface="Times New Roman"/>
                <a:sym typeface="Times New Roman"/>
              </a:rPr>
              <a:t>Navigation:</a:t>
            </a:r>
            <a:r>
              <a:rPr lang="en" sz="1800">
                <a:latin typeface="Times New Roman"/>
                <a:ea typeface="Times New Roman"/>
                <a:cs typeface="Times New Roman"/>
                <a:sym typeface="Times New Roman"/>
              </a:rPr>
              <a:t> Internal guidance system, decreasing chances of enemy being able to intercept/hack aircraft signals</a:t>
            </a:r>
            <a:endParaRPr sz="1800">
              <a:latin typeface="Times New Roman"/>
              <a:ea typeface="Times New Roman"/>
              <a:cs typeface="Times New Roman"/>
              <a:sym typeface="Times New Roman"/>
            </a:endParaRPr>
          </a:p>
          <a:p>
            <a:pPr marL="228600" lvl="0" indent="-228600" algn="l" rtl="0">
              <a:lnSpc>
                <a:spcPct val="115000"/>
              </a:lnSpc>
              <a:spcBef>
                <a:spcPts val="1000"/>
              </a:spcBef>
              <a:spcAft>
                <a:spcPts val="0"/>
              </a:spcAft>
              <a:buSzPts val="1800"/>
              <a:buFont typeface="Times New Roman"/>
              <a:buChar char="•"/>
            </a:pPr>
            <a:r>
              <a:rPr lang="en" sz="1800" b="1" u="sng">
                <a:latin typeface="Times New Roman"/>
                <a:ea typeface="Times New Roman"/>
                <a:cs typeface="Times New Roman"/>
                <a:sym typeface="Times New Roman"/>
              </a:rPr>
              <a:t>Communication:</a:t>
            </a:r>
            <a:r>
              <a:rPr lang="en" sz="1800">
                <a:latin typeface="Times New Roman"/>
                <a:ea typeface="Times New Roman"/>
                <a:cs typeface="Times New Roman"/>
                <a:sym typeface="Times New Roman"/>
              </a:rPr>
              <a:t> UHF band, which is generally standard for military aircraft</a:t>
            </a:r>
            <a:endParaRPr sz="1800" b="1" u="sng">
              <a:latin typeface="Times New Roman"/>
              <a:ea typeface="Times New Roman"/>
              <a:cs typeface="Times New Roman"/>
              <a:sym typeface="Times New Roman"/>
            </a:endParaRPr>
          </a:p>
        </p:txBody>
      </p:sp>
      <p:sp>
        <p:nvSpPr>
          <p:cNvPr id="270" name="Google Shape;270;p42"/>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Concept Overview/Features (cont.)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3"/>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Concept Sketch</a:t>
            </a:r>
            <a:endParaRPr/>
          </a:p>
        </p:txBody>
      </p:sp>
      <p:pic>
        <p:nvPicPr>
          <p:cNvPr id="276" name="Google Shape;276;p43"/>
          <p:cNvPicPr preferRelativeResize="0"/>
          <p:nvPr/>
        </p:nvPicPr>
        <p:blipFill rotWithShape="1">
          <a:blip r:embed="rId3">
            <a:alphaModFix/>
          </a:blip>
          <a:srcRect l="5811" b="27499"/>
          <a:stretch/>
        </p:blipFill>
        <p:spPr>
          <a:xfrm>
            <a:off x="1055412" y="818225"/>
            <a:ext cx="7033176" cy="3849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6"/>
          <p:cNvSpPr txBox="1">
            <a:spLocks noGrp="1"/>
          </p:cNvSpPr>
          <p:nvPr>
            <p:ph type="body" idx="1"/>
          </p:nvPr>
        </p:nvSpPr>
        <p:spPr>
          <a:xfrm>
            <a:off x="285750" y="802773"/>
            <a:ext cx="8572500" cy="4144800"/>
          </a:xfrm>
          <a:prstGeom prst="rect">
            <a:avLst/>
          </a:prstGeom>
          <a:noFill/>
          <a:ln>
            <a:noFill/>
          </a:ln>
        </p:spPr>
        <p:txBody>
          <a:bodyPr spcFirstLastPara="1" wrap="square" lIns="91425" tIns="45700" rIns="91425" bIns="45700" anchor="t" anchorCtr="0">
            <a:noAutofit/>
          </a:bodyPr>
          <a:lstStyle/>
          <a:p>
            <a:pPr marL="457200" lvl="0" indent="-323850" algn="l" rtl="0">
              <a:lnSpc>
                <a:spcPct val="100000"/>
              </a:lnSpc>
              <a:spcBef>
                <a:spcPts val="100"/>
              </a:spcBef>
              <a:spcAft>
                <a:spcPts val="0"/>
              </a:spcAft>
              <a:buSzPts val="1500"/>
              <a:buFont typeface="Times New Roman"/>
              <a:buChar char="•"/>
            </a:pPr>
            <a:r>
              <a:rPr lang="en" sz="1500" b="1">
                <a:latin typeface="Times New Roman"/>
                <a:ea typeface="Times New Roman"/>
                <a:cs typeface="Times New Roman"/>
                <a:sym typeface="Times New Roman"/>
              </a:rPr>
              <a:t>Big Picture: </a:t>
            </a:r>
            <a:r>
              <a:rPr lang="en" sz="1500">
                <a:latin typeface="Times New Roman"/>
                <a:ea typeface="Times New Roman"/>
                <a:cs typeface="Times New Roman"/>
                <a:sym typeface="Times New Roman"/>
              </a:rPr>
              <a:t>A need exists for an affordable light attack aircraft that can operate from short, austere fields near the front lines. It must provide close air support to ground forces at short notice and complete some missions currently only feasible with attack helicopters</a:t>
            </a:r>
            <a:endParaRPr sz="1500" b="1">
              <a:latin typeface="Times New Roman"/>
              <a:ea typeface="Times New Roman"/>
              <a:cs typeface="Times New Roman"/>
              <a:sym typeface="Times New Roman"/>
            </a:endParaRPr>
          </a:p>
          <a:p>
            <a:pPr marL="0" lvl="0" indent="0" algn="l" rtl="0">
              <a:lnSpc>
                <a:spcPct val="100000"/>
              </a:lnSpc>
              <a:spcBef>
                <a:spcPts val="100"/>
              </a:spcBef>
              <a:spcAft>
                <a:spcPts val="0"/>
              </a:spcAft>
              <a:buNone/>
            </a:pPr>
            <a:endParaRPr sz="1500">
              <a:latin typeface="Times New Roman"/>
              <a:ea typeface="Times New Roman"/>
              <a:cs typeface="Times New Roman"/>
              <a:sym typeface="Times New Roman"/>
            </a:endParaRPr>
          </a:p>
          <a:p>
            <a:pPr marL="457200" lvl="0" indent="-323850" algn="l" rtl="0">
              <a:lnSpc>
                <a:spcPct val="100000"/>
              </a:lnSpc>
              <a:spcBef>
                <a:spcPts val="100"/>
              </a:spcBef>
              <a:spcAft>
                <a:spcPts val="0"/>
              </a:spcAft>
              <a:buSzPts val="1500"/>
              <a:buFont typeface="Times New Roman"/>
              <a:buChar char="•"/>
            </a:pPr>
            <a:r>
              <a:rPr lang="en" sz="1500" b="1">
                <a:latin typeface="Times New Roman"/>
                <a:ea typeface="Times New Roman"/>
                <a:cs typeface="Times New Roman"/>
                <a:sym typeface="Times New Roman"/>
              </a:rPr>
              <a:t>Importance:</a:t>
            </a:r>
            <a:endParaRPr sz="1500" b="1">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Current missions for carrying/deploying weapons to front lines are only feasible with attack helicopters.</a:t>
            </a:r>
            <a:endParaRPr sz="1500">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 light attack aircraft will allow for increased maneuverability, speed, and mission flexibility.</a:t>
            </a:r>
            <a:endParaRPr sz="1500">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Fixed cost for aircraft is cheaper than that of helicopters.</a:t>
            </a:r>
            <a:endParaRPr sz="1500">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Airplanes have fewer moving parts and are easier to maintain than helicopters.</a:t>
            </a:r>
            <a:endParaRPr sz="1500">
              <a:latin typeface="Times New Roman"/>
              <a:ea typeface="Times New Roman"/>
              <a:cs typeface="Times New Roman"/>
              <a:sym typeface="Times New Roman"/>
            </a:endParaRPr>
          </a:p>
          <a:p>
            <a:pPr marL="0" lvl="0" indent="0" algn="l" rtl="0">
              <a:lnSpc>
                <a:spcPct val="100000"/>
              </a:lnSpc>
              <a:spcBef>
                <a:spcPts val="100"/>
              </a:spcBef>
              <a:spcAft>
                <a:spcPts val="0"/>
              </a:spcAft>
              <a:buNone/>
            </a:pPr>
            <a:endParaRPr sz="1500">
              <a:latin typeface="Times New Roman"/>
              <a:ea typeface="Times New Roman"/>
              <a:cs typeface="Times New Roman"/>
              <a:sym typeface="Times New Roman"/>
            </a:endParaRPr>
          </a:p>
          <a:p>
            <a:pPr marL="457200" lvl="0" indent="-323850" algn="l" rtl="0">
              <a:lnSpc>
                <a:spcPct val="100000"/>
              </a:lnSpc>
              <a:spcBef>
                <a:spcPts val="100"/>
              </a:spcBef>
              <a:spcAft>
                <a:spcPts val="0"/>
              </a:spcAft>
              <a:buSzPts val="1500"/>
              <a:buFont typeface="Times New Roman"/>
              <a:buChar char="•"/>
            </a:pPr>
            <a:r>
              <a:rPr lang="en" sz="1500" b="1">
                <a:latin typeface="Times New Roman"/>
                <a:ea typeface="Times New Roman"/>
                <a:cs typeface="Times New Roman"/>
                <a:sym typeface="Times New Roman"/>
              </a:rPr>
              <a:t>Stakeholders:</a:t>
            </a:r>
            <a:endParaRPr sz="1500" b="1">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u="sng">
                <a:latin typeface="Times New Roman"/>
                <a:ea typeface="Times New Roman"/>
                <a:cs typeface="Times New Roman"/>
                <a:sym typeface="Times New Roman"/>
              </a:rPr>
              <a:t>U.S. Military:</a:t>
            </a:r>
            <a:r>
              <a:rPr lang="en" sz="1500">
                <a:latin typeface="Times New Roman"/>
                <a:ea typeface="Times New Roman"/>
                <a:cs typeface="Times New Roman"/>
                <a:sym typeface="Times New Roman"/>
              </a:rPr>
              <a:t> Faster, cheaper, more reliable method of delivering support to front line troops,</a:t>
            </a:r>
            <a:endParaRPr sz="1500">
              <a:latin typeface="Times New Roman"/>
              <a:ea typeface="Times New Roman"/>
              <a:cs typeface="Times New Roman"/>
              <a:sym typeface="Times New Roman"/>
            </a:endParaRPr>
          </a:p>
          <a:p>
            <a:pPr marL="1371600" lvl="0" indent="457200" algn="l" rtl="0">
              <a:lnSpc>
                <a:spcPct val="100000"/>
              </a:lnSpc>
              <a:spcBef>
                <a:spcPts val="100"/>
              </a:spcBef>
              <a:spcAft>
                <a:spcPts val="0"/>
              </a:spcAft>
              <a:buNone/>
            </a:pPr>
            <a:r>
              <a:rPr lang="en" sz="1500">
                <a:latin typeface="Times New Roman"/>
                <a:ea typeface="Times New Roman"/>
                <a:cs typeface="Times New Roman"/>
                <a:sym typeface="Times New Roman"/>
              </a:rPr>
              <a:t>    leading to a decrease in casualties</a:t>
            </a:r>
            <a:endParaRPr sz="1500">
              <a:latin typeface="Times New Roman"/>
              <a:ea typeface="Times New Roman"/>
              <a:cs typeface="Times New Roman"/>
              <a:sym typeface="Times New Roman"/>
            </a:endParaRPr>
          </a:p>
          <a:p>
            <a:pPr marL="914400" lvl="1" indent="-323850" algn="l" rtl="0">
              <a:lnSpc>
                <a:spcPct val="100000"/>
              </a:lnSpc>
              <a:spcBef>
                <a:spcPts val="100"/>
              </a:spcBef>
              <a:spcAft>
                <a:spcPts val="0"/>
              </a:spcAft>
              <a:buSzPts val="1500"/>
              <a:buFont typeface="Times New Roman"/>
              <a:buChar char="•"/>
            </a:pPr>
            <a:r>
              <a:rPr lang="en" sz="1500" u="sng">
                <a:latin typeface="Times New Roman"/>
                <a:ea typeface="Times New Roman"/>
                <a:cs typeface="Times New Roman"/>
                <a:sym typeface="Times New Roman"/>
              </a:rPr>
              <a:t>U.S. Policymakers/Leadership:</a:t>
            </a:r>
            <a:r>
              <a:rPr lang="en" sz="1500">
                <a:latin typeface="Times New Roman"/>
                <a:ea typeface="Times New Roman"/>
                <a:cs typeface="Times New Roman"/>
                <a:sym typeface="Times New Roman"/>
              </a:rPr>
              <a:t> Additional tool in which to engage in combat, giving an edge</a:t>
            </a:r>
            <a:endParaRPr sz="1500">
              <a:latin typeface="Times New Roman"/>
              <a:ea typeface="Times New Roman"/>
              <a:cs typeface="Times New Roman"/>
              <a:sym typeface="Times New Roman"/>
            </a:endParaRPr>
          </a:p>
          <a:p>
            <a:pPr marL="1371600" lvl="0" indent="457200" algn="l" rtl="0">
              <a:lnSpc>
                <a:spcPct val="100000"/>
              </a:lnSpc>
              <a:spcBef>
                <a:spcPts val="100"/>
              </a:spcBef>
              <a:spcAft>
                <a:spcPts val="0"/>
              </a:spcAft>
              <a:buNone/>
            </a:pPr>
            <a:r>
              <a:rPr lang="en" sz="1500">
                <a:latin typeface="Times New Roman"/>
                <a:ea typeface="Times New Roman"/>
                <a:cs typeface="Times New Roman"/>
                <a:sym typeface="Times New Roman"/>
              </a:rPr>
              <a:t>    over enemy troops and increasing likelihood of winning battles</a:t>
            </a:r>
            <a:endParaRPr/>
          </a:p>
        </p:txBody>
      </p:sp>
      <p:sp>
        <p:nvSpPr>
          <p:cNvPr id="128" name="Google Shape;128;p26"/>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Problem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4"/>
          <p:cNvSpPr txBox="1">
            <a:spLocks noGrp="1"/>
          </p:cNvSpPr>
          <p:nvPr>
            <p:ph type="body" idx="1"/>
          </p:nvPr>
        </p:nvSpPr>
        <p:spPr>
          <a:xfrm>
            <a:off x="285750" y="785637"/>
            <a:ext cx="8572500" cy="3447300"/>
          </a:xfrm>
          <a:prstGeom prst="rect">
            <a:avLst/>
          </a:prstGeom>
          <a:noFill/>
          <a:ln>
            <a:noFill/>
          </a:ln>
        </p:spPr>
        <p:txBody>
          <a:bodyPr spcFirstLastPara="1" wrap="square" lIns="91425" tIns="45700" rIns="91425" bIns="45700" anchor="t" anchorCtr="0">
            <a:noAutofit/>
          </a:bodyPr>
          <a:lstStyle/>
          <a:p>
            <a:pPr marL="228600" lvl="0" indent="-228600" algn="l" rtl="0">
              <a:lnSpc>
                <a:spcPct val="115000"/>
              </a:lnSpc>
              <a:spcBef>
                <a:spcPts val="1000"/>
              </a:spcBef>
              <a:spcAft>
                <a:spcPts val="0"/>
              </a:spcAft>
              <a:buSzPts val="1800"/>
              <a:buChar char="•"/>
            </a:pPr>
            <a:r>
              <a:rPr lang="en" sz="1800"/>
              <a:t>This concept uses technology that has already been developed/tested</a:t>
            </a:r>
            <a:endParaRPr sz="1800"/>
          </a:p>
          <a:p>
            <a:pPr marL="685800" lvl="1" indent="-228600" algn="l" rtl="0">
              <a:lnSpc>
                <a:spcPct val="115000"/>
              </a:lnSpc>
              <a:spcBef>
                <a:spcPts val="500"/>
              </a:spcBef>
              <a:spcAft>
                <a:spcPts val="0"/>
              </a:spcAft>
              <a:buSzPts val="1800"/>
              <a:buChar char="•"/>
            </a:pPr>
            <a:r>
              <a:rPr lang="en" sz="1800"/>
              <a:t>Eliminates research costs</a:t>
            </a:r>
            <a:endParaRPr sz="1800"/>
          </a:p>
          <a:p>
            <a:pPr marL="685800" lvl="1" indent="-228600" algn="l" rtl="0">
              <a:lnSpc>
                <a:spcPct val="115000"/>
              </a:lnSpc>
              <a:spcBef>
                <a:spcPts val="500"/>
              </a:spcBef>
              <a:spcAft>
                <a:spcPts val="0"/>
              </a:spcAft>
              <a:buSzPts val="1800"/>
              <a:buChar char="•"/>
            </a:pPr>
            <a:r>
              <a:rPr lang="en" sz="1800"/>
              <a:t>Decreases risk</a:t>
            </a:r>
            <a:endParaRPr sz="1800"/>
          </a:p>
          <a:p>
            <a:pPr marL="685800" lvl="1" indent="-228600" algn="l" rtl="0">
              <a:lnSpc>
                <a:spcPct val="115000"/>
              </a:lnSpc>
              <a:spcBef>
                <a:spcPts val="500"/>
              </a:spcBef>
              <a:spcAft>
                <a:spcPts val="0"/>
              </a:spcAft>
              <a:buSzPts val="1800"/>
              <a:buChar char="•"/>
            </a:pPr>
            <a:r>
              <a:rPr lang="en" sz="1800"/>
              <a:t>Decreases development time</a:t>
            </a:r>
            <a:endParaRPr sz="1800"/>
          </a:p>
          <a:p>
            <a:pPr marL="228600" lvl="0" indent="-228600" algn="l" rtl="0">
              <a:lnSpc>
                <a:spcPct val="115000"/>
              </a:lnSpc>
              <a:spcBef>
                <a:spcPts val="1000"/>
              </a:spcBef>
              <a:spcAft>
                <a:spcPts val="0"/>
              </a:spcAft>
              <a:buSzPts val="1800"/>
              <a:buChar char="•"/>
            </a:pPr>
            <a:r>
              <a:rPr lang="en" sz="1800"/>
              <a:t>Fits a more specific mission profile than other fighter jets</a:t>
            </a:r>
            <a:endParaRPr sz="1800"/>
          </a:p>
          <a:p>
            <a:pPr marL="685800" lvl="1" indent="-228600" algn="l" rtl="0">
              <a:lnSpc>
                <a:spcPct val="115000"/>
              </a:lnSpc>
              <a:spcBef>
                <a:spcPts val="500"/>
              </a:spcBef>
              <a:spcAft>
                <a:spcPts val="0"/>
              </a:spcAft>
              <a:buSzPts val="1800"/>
              <a:buChar char="•"/>
            </a:pPr>
            <a:r>
              <a:rPr lang="en" sz="1800"/>
              <a:t>Requirements are more narrow, eliminating expensive (and unnecessary) features, making each unit cheaper to produce</a:t>
            </a:r>
            <a:endParaRPr sz="1800"/>
          </a:p>
          <a:p>
            <a:pPr marL="685800" lvl="0" indent="0" algn="l" rtl="0">
              <a:lnSpc>
                <a:spcPct val="115000"/>
              </a:lnSpc>
              <a:spcBef>
                <a:spcPts val="1000"/>
              </a:spcBef>
              <a:spcAft>
                <a:spcPts val="0"/>
              </a:spcAft>
              <a:buNone/>
            </a:pPr>
            <a:endParaRPr sz="1800"/>
          </a:p>
          <a:p>
            <a:pPr marL="228600" lvl="0" indent="0" algn="l" rtl="0">
              <a:spcBef>
                <a:spcPts val="0"/>
              </a:spcBef>
              <a:spcAft>
                <a:spcPts val="0"/>
              </a:spcAft>
              <a:buClr>
                <a:schemeClr val="dk1"/>
              </a:buClr>
              <a:buSzPts val="1100"/>
              <a:buFont typeface="Arial"/>
              <a:buNone/>
            </a:pPr>
            <a:r>
              <a:rPr lang="en" sz="2500" b="1"/>
              <a:t>Recommendation:</a:t>
            </a:r>
            <a:r>
              <a:rPr lang="en" sz="2500"/>
              <a:t> Approve $10 billion of FY 2021 funds for development of light attack aircraft</a:t>
            </a:r>
            <a:endParaRPr sz="1800"/>
          </a:p>
        </p:txBody>
      </p:sp>
      <p:sp>
        <p:nvSpPr>
          <p:cNvPr id="282" name="Google Shape;282;p44"/>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Concept Advantages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7"/>
          <p:cNvSpPr txBox="1">
            <a:spLocks noGrp="1"/>
          </p:cNvSpPr>
          <p:nvPr>
            <p:ph type="body" idx="1"/>
          </p:nvPr>
        </p:nvSpPr>
        <p:spPr>
          <a:xfrm>
            <a:off x="285750" y="866275"/>
            <a:ext cx="8572500" cy="4092300"/>
          </a:xfrm>
          <a:prstGeom prst="rect">
            <a:avLst/>
          </a:prstGeom>
          <a:noFill/>
          <a:ln>
            <a:noFill/>
          </a:ln>
        </p:spPr>
        <p:txBody>
          <a:bodyPr spcFirstLastPara="1" wrap="square" lIns="91425" tIns="45700" rIns="91425" bIns="45700" anchor="t" anchorCtr="0">
            <a:noAutofit/>
          </a:bodyPr>
          <a:lstStyle/>
          <a:p>
            <a:pPr marL="457200" lvl="0" indent="0" algn="l" rtl="0">
              <a:lnSpc>
                <a:spcPct val="100000"/>
              </a:lnSpc>
              <a:spcBef>
                <a:spcPts val="100"/>
              </a:spcBef>
              <a:spcAft>
                <a:spcPts val="0"/>
              </a:spcAft>
              <a:buNone/>
            </a:pPr>
            <a:r>
              <a:rPr lang="en" sz="1800" b="1">
                <a:latin typeface="Times New Roman"/>
                <a:ea typeface="Times New Roman"/>
                <a:cs typeface="Times New Roman"/>
                <a:sym typeface="Times New Roman"/>
              </a:rPr>
              <a:t>Needs:</a:t>
            </a:r>
            <a:endParaRPr sz="1800" b="1">
              <a:latin typeface="Times New Roman"/>
              <a:ea typeface="Times New Roman"/>
              <a:cs typeface="Times New Roman"/>
              <a:sym typeface="Times New Roman"/>
            </a:endParaRPr>
          </a:p>
          <a:p>
            <a:pPr marL="914400" lvl="1" indent="-323850" algn="l" rtl="0">
              <a:lnSpc>
                <a:spcPct val="100000"/>
              </a:lnSpc>
              <a:spcBef>
                <a:spcPts val="100"/>
              </a:spcBef>
              <a:spcAft>
                <a:spcPts val="0"/>
              </a:spcAft>
              <a:buSzPts val="1500"/>
              <a:buFont typeface="Times New Roman"/>
              <a:buChar char="•"/>
            </a:pPr>
            <a:r>
              <a:rPr lang="en" sz="1500">
                <a:latin typeface="Times New Roman"/>
                <a:ea typeface="Times New Roman"/>
                <a:cs typeface="Times New Roman"/>
                <a:sym typeface="Times New Roman"/>
              </a:rPr>
              <a:t>Front line support needs increased maneuverability and speed.</a:t>
            </a:r>
            <a:endParaRPr sz="1500">
              <a:latin typeface="Times New Roman"/>
              <a:ea typeface="Times New Roman"/>
              <a:cs typeface="Times New Roman"/>
              <a:sym typeface="Times New Roman"/>
            </a:endParaRPr>
          </a:p>
          <a:p>
            <a:pPr marL="914400" lvl="1"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Front line provisions for carrying/deploying weapons are needed at short notice.</a:t>
            </a:r>
            <a:endParaRPr sz="1500">
              <a:latin typeface="Times New Roman"/>
              <a:ea typeface="Times New Roman"/>
              <a:cs typeface="Times New Roman"/>
              <a:sym typeface="Times New Roman"/>
            </a:endParaRPr>
          </a:p>
          <a:p>
            <a:pPr marL="914400" lvl="0" indent="0" algn="l" rtl="0">
              <a:lnSpc>
                <a:spcPct val="100000"/>
              </a:lnSpc>
              <a:spcBef>
                <a:spcPts val="100"/>
              </a:spcBef>
              <a:spcAft>
                <a:spcPts val="0"/>
              </a:spcAft>
              <a:buNone/>
            </a:pPr>
            <a:endParaRPr sz="1500">
              <a:latin typeface="Times New Roman"/>
              <a:ea typeface="Times New Roman"/>
              <a:cs typeface="Times New Roman"/>
              <a:sym typeface="Times New Roman"/>
            </a:endParaRPr>
          </a:p>
          <a:p>
            <a:pPr marL="457200" lvl="0" indent="0" algn="l" rtl="0">
              <a:lnSpc>
                <a:spcPct val="100000"/>
              </a:lnSpc>
              <a:spcBef>
                <a:spcPts val="100"/>
              </a:spcBef>
              <a:spcAft>
                <a:spcPts val="0"/>
              </a:spcAft>
              <a:buNone/>
            </a:pPr>
            <a:r>
              <a:rPr lang="en" sz="1800" b="1">
                <a:latin typeface="Times New Roman"/>
                <a:ea typeface="Times New Roman"/>
                <a:cs typeface="Times New Roman"/>
                <a:sym typeface="Times New Roman"/>
              </a:rPr>
              <a:t>Goal</a:t>
            </a:r>
            <a:r>
              <a:rPr lang="en" sz="1800">
                <a:latin typeface="Times New Roman"/>
                <a:ea typeface="Times New Roman"/>
                <a:cs typeface="Times New Roman"/>
                <a:sym typeface="Times New Roman"/>
              </a:rPr>
              <a:t>:</a:t>
            </a:r>
            <a:r>
              <a:rPr lang="en" sz="1500">
                <a:latin typeface="Times New Roman"/>
                <a:ea typeface="Times New Roman"/>
                <a:cs typeface="Times New Roman"/>
                <a:sym typeface="Times New Roman"/>
              </a:rPr>
              <a:t> Develop an affordable light attack aircraft that can operate from short, austere fields near the front lines to provide close air support to ground forces at short notice</a:t>
            </a:r>
            <a:endParaRPr sz="1500">
              <a:latin typeface="Times New Roman"/>
              <a:ea typeface="Times New Roman"/>
              <a:cs typeface="Times New Roman"/>
              <a:sym typeface="Times New Roman"/>
            </a:endParaRPr>
          </a:p>
          <a:p>
            <a:pPr marL="0" lvl="0" indent="0" algn="l" rtl="0">
              <a:lnSpc>
                <a:spcPct val="100000"/>
              </a:lnSpc>
              <a:spcBef>
                <a:spcPts val="100"/>
              </a:spcBef>
              <a:spcAft>
                <a:spcPts val="0"/>
              </a:spcAft>
              <a:buNone/>
            </a:pPr>
            <a:endParaRPr sz="1500">
              <a:latin typeface="Times New Roman"/>
              <a:ea typeface="Times New Roman"/>
              <a:cs typeface="Times New Roman"/>
              <a:sym typeface="Times New Roman"/>
            </a:endParaRPr>
          </a:p>
          <a:p>
            <a:pPr marL="457200" lvl="0" indent="0" algn="l" rtl="0">
              <a:lnSpc>
                <a:spcPct val="100000"/>
              </a:lnSpc>
              <a:spcBef>
                <a:spcPts val="100"/>
              </a:spcBef>
              <a:spcAft>
                <a:spcPts val="0"/>
              </a:spcAft>
              <a:buNone/>
            </a:pPr>
            <a:r>
              <a:rPr lang="en" sz="1800" b="1">
                <a:latin typeface="Times New Roman"/>
                <a:ea typeface="Times New Roman"/>
                <a:cs typeface="Times New Roman"/>
                <a:sym typeface="Times New Roman"/>
              </a:rPr>
              <a:t>Objectives</a:t>
            </a:r>
            <a:r>
              <a:rPr lang="en" sz="1800">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p>
            <a:pPr marL="914400" lvl="0"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Austere Field Performance: Takeoff and landing over a 50 ft obstacle on a ≤ 4,000 ft runway when operating from austere fields at density altitude up to 6,000 ft with semi-prepared runways such as grass or dirt surfaces</a:t>
            </a:r>
            <a:endParaRPr sz="1500">
              <a:latin typeface="Times New Roman"/>
              <a:ea typeface="Times New Roman"/>
              <a:cs typeface="Times New Roman"/>
              <a:sym typeface="Times New Roman"/>
            </a:endParaRPr>
          </a:p>
          <a:p>
            <a:pPr marL="914400" lvl="0"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Service ceiling: ≥ 30,000 ft</a:t>
            </a:r>
            <a:endParaRPr sz="1500">
              <a:latin typeface="Times New Roman"/>
              <a:ea typeface="Times New Roman"/>
              <a:cs typeface="Times New Roman"/>
              <a:sym typeface="Times New Roman"/>
            </a:endParaRPr>
          </a:p>
          <a:p>
            <a:pPr marL="914400" lvl="1"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Service life: 15,000 hours over 25 years</a:t>
            </a:r>
            <a:endParaRPr sz="1500">
              <a:latin typeface="Times New Roman"/>
              <a:ea typeface="Times New Roman"/>
              <a:cs typeface="Times New Roman"/>
              <a:sym typeface="Times New Roman"/>
            </a:endParaRPr>
          </a:p>
          <a:p>
            <a:pPr marL="914400" lvl="0" indent="-323850" algn="l" rtl="0">
              <a:lnSpc>
                <a:spcPct val="115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Assume an entry into service of 2025</a:t>
            </a:r>
            <a:endParaRPr sz="1500">
              <a:latin typeface="Times New Roman"/>
              <a:ea typeface="Times New Roman"/>
              <a:cs typeface="Times New Roman"/>
              <a:sym typeface="Times New Roman"/>
            </a:endParaRPr>
          </a:p>
          <a:p>
            <a:pPr marL="457200" lvl="0" indent="0" algn="l" rtl="0">
              <a:lnSpc>
                <a:spcPct val="100000"/>
              </a:lnSpc>
              <a:spcBef>
                <a:spcPts val="100"/>
              </a:spcBef>
              <a:spcAft>
                <a:spcPts val="0"/>
              </a:spcAft>
              <a:buNone/>
            </a:pPr>
            <a:endParaRPr sz="1500">
              <a:latin typeface="Times New Roman"/>
              <a:ea typeface="Times New Roman"/>
              <a:cs typeface="Times New Roman"/>
              <a:sym typeface="Times New Roman"/>
            </a:endParaRPr>
          </a:p>
        </p:txBody>
      </p:sp>
      <p:sp>
        <p:nvSpPr>
          <p:cNvPr id="134" name="Google Shape;134;p27"/>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Needs/Goals/Objectives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8"/>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SWOT Analysis</a:t>
            </a:r>
            <a:endParaRPr/>
          </a:p>
        </p:txBody>
      </p:sp>
      <p:pic>
        <p:nvPicPr>
          <p:cNvPr id="140" name="Google Shape;140;p28"/>
          <p:cNvPicPr preferRelativeResize="0"/>
          <p:nvPr/>
        </p:nvPicPr>
        <p:blipFill rotWithShape="1">
          <a:blip r:embed="rId3">
            <a:alphaModFix/>
          </a:blip>
          <a:srcRect l="1239" t="2038" r="1132" b="2249"/>
          <a:stretch/>
        </p:blipFill>
        <p:spPr>
          <a:xfrm>
            <a:off x="995250" y="812125"/>
            <a:ext cx="6990700" cy="4071074"/>
          </a:xfrm>
          <a:prstGeom prst="rect">
            <a:avLst/>
          </a:prstGeom>
          <a:noFill/>
          <a:ln>
            <a:noFill/>
          </a:ln>
        </p:spPr>
      </p:pic>
      <p:sp>
        <p:nvSpPr>
          <p:cNvPr id="141" name="Google Shape;141;p28"/>
          <p:cNvSpPr txBox="1">
            <a:spLocks noGrp="1"/>
          </p:cNvSpPr>
          <p:nvPr>
            <p:ph type="body" idx="1"/>
          </p:nvPr>
        </p:nvSpPr>
        <p:spPr>
          <a:xfrm>
            <a:off x="1222325" y="1213975"/>
            <a:ext cx="2546400" cy="1182600"/>
          </a:xfrm>
          <a:prstGeom prst="rect">
            <a:avLst/>
          </a:prstGeom>
          <a:noFill/>
          <a:ln>
            <a:noFill/>
          </a:ln>
        </p:spPr>
        <p:txBody>
          <a:bodyPr spcFirstLastPara="1" wrap="square" lIns="91425" tIns="45700" rIns="91425" bIns="45700" anchor="t" anchorCtr="0">
            <a:noAutofit/>
          </a:bodyPr>
          <a:lstStyle/>
          <a:p>
            <a:pPr marL="457200" lvl="0" indent="-323850" algn="l" rtl="0">
              <a:lnSpc>
                <a:spcPct val="100000"/>
              </a:lnSpc>
              <a:spcBef>
                <a:spcPts val="100"/>
              </a:spcBef>
              <a:spcAft>
                <a:spcPts val="0"/>
              </a:spcAft>
              <a:buSzPts val="1500"/>
              <a:buFont typeface="Times New Roman"/>
              <a:buChar char="•"/>
            </a:pPr>
            <a:r>
              <a:rPr lang="en" sz="1500">
                <a:latin typeface="Times New Roman"/>
                <a:ea typeface="Times New Roman"/>
                <a:cs typeface="Times New Roman"/>
                <a:sym typeface="Times New Roman"/>
              </a:rPr>
              <a:t>Lower fixed costs</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Easier to maintain</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More maneuverability</a:t>
            </a:r>
            <a:endParaRPr sz="1500">
              <a:latin typeface="Times New Roman"/>
              <a:ea typeface="Times New Roman"/>
              <a:cs typeface="Times New Roman"/>
              <a:sym typeface="Times New Roman"/>
            </a:endParaRPr>
          </a:p>
        </p:txBody>
      </p:sp>
      <p:sp>
        <p:nvSpPr>
          <p:cNvPr id="142" name="Google Shape;142;p28"/>
          <p:cNvSpPr txBox="1">
            <a:spLocks noGrp="1"/>
          </p:cNvSpPr>
          <p:nvPr>
            <p:ph type="body" idx="1"/>
          </p:nvPr>
        </p:nvSpPr>
        <p:spPr>
          <a:xfrm>
            <a:off x="5125425" y="3357625"/>
            <a:ext cx="2698800" cy="1182600"/>
          </a:xfrm>
          <a:prstGeom prst="rect">
            <a:avLst/>
          </a:prstGeom>
          <a:noFill/>
          <a:ln>
            <a:noFill/>
          </a:ln>
        </p:spPr>
        <p:txBody>
          <a:bodyPr spcFirstLastPara="1" wrap="square" lIns="91425" tIns="45700" rIns="91425" bIns="45700" anchor="t" anchorCtr="0">
            <a:noAutofit/>
          </a:bodyPr>
          <a:lstStyle/>
          <a:p>
            <a:pPr marL="457200" lvl="0" indent="-323850" algn="l" rtl="0">
              <a:lnSpc>
                <a:spcPct val="100000"/>
              </a:lnSpc>
              <a:spcBef>
                <a:spcPts val="100"/>
              </a:spcBef>
              <a:spcAft>
                <a:spcPts val="0"/>
              </a:spcAft>
              <a:buSzPts val="1500"/>
              <a:buFont typeface="Times New Roman"/>
              <a:buChar char="•"/>
            </a:pPr>
            <a:r>
              <a:rPr lang="en" sz="1500">
                <a:latin typeface="Times New Roman"/>
                <a:ea typeface="Times New Roman"/>
                <a:cs typeface="Times New Roman"/>
                <a:sym typeface="Times New Roman"/>
              </a:rPr>
              <a:t>Enemy gunfire/missiles</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Rough storage conditions</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Loss of funding with US administration change</a:t>
            </a:r>
            <a:endParaRPr sz="1500">
              <a:latin typeface="Times New Roman"/>
              <a:ea typeface="Times New Roman"/>
              <a:cs typeface="Times New Roman"/>
              <a:sym typeface="Times New Roman"/>
            </a:endParaRPr>
          </a:p>
        </p:txBody>
      </p:sp>
      <p:sp>
        <p:nvSpPr>
          <p:cNvPr id="143" name="Google Shape;143;p28"/>
          <p:cNvSpPr txBox="1">
            <a:spLocks noGrp="1"/>
          </p:cNvSpPr>
          <p:nvPr>
            <p:ph type="body" idx="1"/>
          </p:nvPr>
        </p:nvSpPr>
        <p:spPr>
          <a:xfrm>
            <a:off x="1222325" y="3357625"/>
            <a:ext cx="2546400" cy="1182600"/>
          </a:xfrm>
          <a:prstGeom prst="rect">
            <a:avLst/>
          </a:prstGeom>
          <a:noFill/>
          <a:ln>
            <a:noFill/>
          </a:ln>
        </p:spPr>
        <p:txBody>
          <a:bodyPr spcFirstLastPara="1" wrap="square" lIns="91425" tIns="45700" rIns="91425" bIns="45700" anchor="t" anchorCtr="0">
            <a:noAutofit/>
          </a:bodyPr>
          <a:lstStyle/>
          <a:p>
            <a:pPr marL="457200" lvl="0" indent="-323850" algn="l" rtl="0">
              <a:lnSpc>
                <a:spcPct val="100000"/>
              </a:lnSpc>
              <a:spcBef>
                <a:spcPts val="100"/>
              </a:spcBef>
              <a:spcAft>
                <a:spcPts val="0"/>
              </a:spcAft>
              <a:buSzPts val="1500"/>
              <a:buFont typeface="Times New Roman"/>
              <a:buChar char="•"/>
            </a:pPr>
            <a:r>
              <a:rPr lang="en" sz="1500">
                <a:latin typeface="Times New Roman"/>
                <a:ea typeface="Times New Roman"/>
                <a:cs typeface="Times New Roman"/>
                <a:sym typeface="Times New Roman"/>
              </a:rPr>
              <a:t>Advances in materials science</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Advances in weapons systems</a:t>
            </a:r>
            <a:endParaRPr sz="1500">
              <a:latin typeface="Times New Roman"/>
              <a:ea typeface="Times New Roman"/>
              <a:cs typeface="Times New Roman"/>
              <a:sym typeface="Times New Roman"/>
            </a:endParaRPr>
          </a:p>
          <a:p>
            <a:pPr marL="457200" lvl="0" indent="-323850" algn="l" rtl="0">
              <a:lnSpc>
                <a:spcPct val="10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Advances in GN&amp;C</a:t>
            </a:r>
            <a:endParaRPr sz="1500">
              <a:latin typeface="Times New Roman"/>
              <a:ea typeface="Times New Roman"/>
              <a:cs typeface="Times New Roman"/>
              <a:sym typeface="Times New Roman"/>
            </a:endParaRPr>
          </a:p>
        </p:txBody>
      </p:sp>
      <p:sp>
        <p:nvSpPr>
          <p:cNvPr id="144" name="Google Shape;144;p28"/>
          <p:cNvSpPr txBox="1">
            <a:spLocks noGrp="1"/>
          </p:cNvSpPr>
          <p:nvPr>
            <p:ph type="body" idx="1"/>
          </p:nvPr>
        </p:nvSpPr>
        <p:spPr>
          <a:xfrm>
            <a:off x="5125425" y="1088225"/>
            <a:ext cx="2546400" cy="1182600"/>
          </a:xfrm>
          <a:prstGeom prst="rect">
            <a:avLst/>
          </a:prstGeom>
          <a:noFill/>
          <a:ln>
            <a:noFill/>
          </a:ln>
        </p:spPr>
        <p:txBody>
          <a:bodyPr spcFirstLastPara="1" wrap="square" lIns="91425" tIns="45700" rIns="91425" bIns="45700" anchor="t" anchorCtr="0">
            <a:noAutofit/>
          </a:bodyPr>
          <a:lstStyle/>
          <a:p>
            <a:pPr marL="457200" lvl="0" indent="-323850" algn="l" rtl="0">
              <a:lnSpc>
                <a:spcPct val="100000"/>
              </a:lnSpc>
              <a:spcBef>
                <a:spcPts val="100"/>
              </a:spcBef>
              <a:spcAft>
                <a:spcPts val="0"/>
              </a:spcAft>
              <a:buSzPts val="1500"/>
              <a:buFont typeface="Times New Roman"/>
              <a:buChar char="•"/>
            </a:pPr>
            <a:r>
              <a:rPr lang="en" sz="1500">
                <a:latin typeface="Times New Roman"/>
                <a:ea typeface="Times New Roman"/>
                <a:cs typeface="Times New Roman"/>
                <a:sym typeface="Times New Roman"/>
              </a:rPr>
              <a:t>Pilots and maintenance staff need to be properly trained</a:t>
            </a:r>
            <a:endParaRPr sz="15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9"/>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CONOPS</a:t>
            </a:r>
            <a:endParaRPr/>
          </a:p>
        </p:txBody>
      </p:sp>
      <p:sp>
        <p:nvSpPr>
          <p:cNvPr id="150" name="Google Shape;150;p29"/>
          <p:cNvSpPr/>
          <p:nvPr/>
        </p:nvSpPr>
        <p:spPr>
          <a:xfrm>
            <a:off x="1912000" y="1267950"/>
            <a:ext cx="31200" cy="31029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9"/>
          <p:cNvSpPr/>
          <p:nvPr/>
        </p:nvSpPr>
        <p:spPr>
          <a:xfrm flipH="1">
            <a:off x="3087675" y="1267950"/>
            <a:ext cx="31200" cy="21276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9"/>
          <p:cNvSpPr/>
          <p:nvPr/>
        </p:nvSpPr>
        <p:spPr>
          <a:xfrm>
            <a:off x="7013400" y="1267875"/>
            <a:ext cx="31200" cy="3129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9"/>
          <p:cNvSpPr/>
          <p:nvPr/>
        </p:nvSpPr>
        <p:spPr>
          <a:xfrm flipH="1">
            <a:off x="5905950" y="1267875"/>
            <a:ext cx="31200" cy="2200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9"/>
          <p:cNvSpPr/>
          <p:nvPr/>
        </p:nvSpPr>
        <p:spPr>
          <a:xfrm>
            <a:off x="8461950" y="1241550"/>
            <a:ext cx="31200" cy="31293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p:nvPr/>
        </p:nvSpPr>
        <p:spPr>
          <a:xfrm>
            <a:off x="499300" y="1267950"/>
            <a:ext cx="31200" cy="31029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9"/>
          <p:cNvSpPr txBox="1"/>
          <p:nvPr/>
        </p:nvSpPr>
        <p:spPr>
          <a:xfrm>
            <a:off x="934900" y="1341075"/>
            <a:ext cx="572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Taxi</a:t>
            </a:r>
            <a:endParaRPr>
              <a:latin typeface="Roboto"/>
              <a:ea typeface="Roboto"/>
              <a:cs typeface="Roboto"/>
              <a:sym typeface="Roboto"/>
            </a:endParaRPr>
          </a:p>
        </p:txBody>
      </p:sp>
      <p:sp>
        <p:nvSpPr>
          <p:cNvPr id="157" name="Google Shape;157;p29"/>
          <p:cNvSpPr txBox="1"/>
          <p:nvPr/>
        </p:nvSpPr>
        <p:spPr>
          <a:xfrm>
            <a:off x="2021075" y="1341075"/>
            <a:ext cx="94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Takeoff</a:t>
            </a:r>
            <a:endParaRPr>
              <a:latin typeface="Roboto"/>
              <a:ea typeface="Roboto"/>
              <a:cs typeface="Roboto"/>
              <a:sym typeface="Roboto"/>
            </a:endParaRPr>
          </a:p>
        </p:txBody>
      </p:sp>
      <p:sp>
        <p:nvSpPr>
          <p:cNvPr id="158" name="Google Shape;158;p29"/>
          <p:cNvSpPr txBox="1"/>
          <p:nvPr/>
        </p:nvSpPr>
        <p:spPr>
          <a:xfrm>
            <a:off x="3191500" y="1341075"/>
            <a:ext cx="71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Cruise</a:t>
            </a:r>
            <a:endParaRPr>
              <a:latin typeface="Roboto"/>
              <a:ea typeface="Roboto"/>
              <a:cs typeface="Roboto"/>
              <a:sym typeface="Roboto"/>
            </a:endParaRPr>
          </a:p>
        </p:txBody>
      </p:sp>
      <p:sp>
        <p:nvSpPr>
          <p:cNvPr id="159" name="Google Shape;159;p29"/>
          <p:cNvSpPr/>
          <p:nvPr/>
        </p:nvSpPr>
        <p:spPr>
          <a:xfrm>
            <a:off x="3908975" y="1267875"/>
            <a:ext cx="31200" cy="2200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9"/>
          <p:cNvSpPr/>
          <p:nvPr/>
        </p:nvSpPr>
        <p:spPr>
          <a:xfrm>
            <a:off x="5080900" y="1267875"/>
            <a:ext cx="31200" cy="2200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txBox="1"/>
          <p:nvPr/>
        </p:nvSpPr>
        <p:spPr>
          <a:xfrm>
            <a:off x="5157100" y="1341075"/>
            <a:ext cx="71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Cruise</a:t>
            </a:r>
            <a:endParaRPr>
              <a:latin typeface="Roboto"/>
              <a:ea typeface="Roboto"/>
              <a:cs typeface="Roboto"/>
              <a:sym typeface="Roboto"/>
            </a:endParaRPr>
          </a:p>
        </p:txBody>
      </p:sp>
      <p:sp>
        <p:nvSpPr>
          <p:cNvPr id="162" name="Google Shape;162;p29"/>
          <p:cNvSpPr txBox="1"/>
          <p:nvPr/>
        </p:nvSpPr>
        <p:spPr>
          <a:xfrm>
            <a:off x="3934750" y="1341075"/>
            <a:ext cx="119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Engagement</a:t>
            </a:r>
            <a:endParaRPr>
              <a:latin typeface="Roboto"/>
              <a:ea typeface="Roboto"/>
              <a:cs typeface="Roboto"/>
              <a:sym typeface="Roboto"/>
            </a:endParaRPr>
          </a:p>
        </p:txBody>
      </p:sp>
      <p:sp>
        <p:nvSpPr>
          <p:cNvPr id="163" name="Google Shape;163;p29"/>
          <p:cNvSpPr txBox="1"/>
          <p:nvPr/>
        </p:nvSpPr>
        <p:spPr>
          <a:xfrm>
            <a:off x="6001575" y="1341075"/>
            <a:ext cx="9474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Landing</a:t>
            </a:r>
            <a:endParaRPr>
              <a:latin typeface="Roboto"/>
              <a:ea typeface="Roboto"/>
              <a:cs typeface="Roboto"/>
              <a:sym typeface="Roboto"/>
            </a:endParaRPr>
          </a:p>
        </p:txBody>
      </p:sp>
      <p:sp>
        <p:nvSpPr>
          <p:cNvPr id="164" name="Google Shape;164;p29"/>
          <p:cNvSpPr txBox="1"/>
          <p:nvPr/>
        </p:nvSpPr>
        <p:spPr>
          <a:xfrm>
            <a:off x="7102350" y="1341075"/>
            <a:ext cx="1300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oboto"/>
                <a:ea typeface="Roboto"/>
                <a:cs typeface="Roboto"/>
                <a:sym typeface="Roboto"/>
              </a:rPr>
              <a:t>Post-mission</a:t>
            </a:r>
            <a:endParaRPr>
              <a:latin typeface="Roboto"/>
              <a:ea typeface="Roboto"/>
              <a:cs typeface="Roboto"/>
              <a:sym typeface="Roboto"/>
            </a:endParaRPr>
          </a:p>
        </p:txBody>
      </p:sp>
      <p:sp>
        <p:nvSpPr>
          <p:cNvPr id="165" name="Google Shape;165;p29"/>
          <p:cNvSpPr/>
          <p:nvPr/>
        </p:nvSpPr>
        <p:spPr>
          <a:xfrm>
            <a:off x="2925750" y="4258475"/>
            <a:ext cx="166500" cy="15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txBox="1"/>
          <p:nvPr/>
        </p:nvSpPr>
        <p:spPr>
          <a:xfrm>
            <a:off x="2117025" y="4338575"/>
            <a:ext cx="1196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Times New Roman"/>
                <a:ea typeface="Times New Roman"/>
                <a:cs typeface="Times New Roman"/>
                <a:sym typeface="Times New Roman"/>
              </a:rPr>
              <a:t>50 ft obstacle</a:t>
            </a:r>
            <a:endParaRPr sz="1100">
              <a:latin typeface="Times New Roman"/>
              <a:ea typeface="Times New Roman"/>
              <a:cs typeface="Times New Roman"/>
              <a:sym typeface="Times New Roman"/>
            </a:endParaRPr>
          </a:p>
        </p:txBody>
      </p:sp>
      <p:sp>
        <p:nvSpPr>
          <p:cNvPr id="167" name="Google Shape;167;p29"/>
          <p:cNvSpPr/>
          <p:nvPr/>
        </p:nvSpPr>
        <p:spPr>
          <a:xfrm>
            <a:off x="5897050" y="4218450"/>
            <a:ext cx="166500" cy="156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txBox="1"/>
          <p:nvPr/>
        </p:nvSpPr>
        <p:spPr>
          <a:xfrm>
            <a:off x="5816988" y="4320975"/>
            <a:ext cx="1196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Times New Roman"/>
                <a:ea typeface="Times New Roman"/>
                <a:cs typeface="Times New Roman"/>
                <a:sym typeface="Times New Roman"/>
              </a:rPr>
              <a:t>50 ft obstacle</a:t>
            </a:r>
            <a:endParaRPr sz="1100">
              <a:latin typeface="Times New Roman"/>
              <a:ea typeface="Times New Roman"/>
              <a:cs typeface="Times New Roman"/>
              <a:sym typeface="Times New Roman"/>
            </a:endParaRPr>
          </a:p>
        </p:txBody>
      </p:sp>
      <p:sp>
        <p:nvSpPr>
          <p:cNvPr id="169" name="Google Shape;169;p29"/>
          <p:cNvSpPr/>
          <p:nvPr/>
        </p:nvSpPr>
        <p:spPr>
          <a:xfrm>
            <a:off x="1988200" y="4751175"/>
            <a:ext cx="606300" cy="48600"/>
          </a:xfrm>
          <a:prstGeom prst="leftArrow">
            <a:avLst>
              <a:gd name="adj1" fmla="val 70885"/>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flipH="1">
            <a:off x="2505075" y="4739025"/>
            <a:ext cx="572700" cy="729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txBox="1"/>
          <p:nvPr/>
        </p:nvSpPr>
        <p:spPr>
          <a:xfrm>
            <a:off x="1988200" y="4739025"/>
            <a:ext cx="1196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Times New Roman"/>
                <a:ea typeface="Times New Roman"/>
                <a:cs typeface="Times New Roman"/>
                <a:sym typeface="Times New Roman"/>
              </a:rPr>
              <a:t>4000 ft runway</a:t>
            </a:r>
            <a:endParaRPr sz="1100">
              <a:latin typeface="Times New Roman"/>
              <a:ea typeface="Times New Roman"/>
              <a:cs typeface="Times New Roman"/>
              <a:sym typeface="Times New Roman"/>
            </a:endParaRPr>
          </a:p>
        </p:txBody>
      </p:sp>
      <p:sp>
        <p:nvSpPr>
          <p:cNvPr id="172" name="Google Shape;172;p29"/>
          <p:cNvSpPr/>
          <p:nvPr/>
        </p:nvSpPr>
        <p:spPr>
          <a:xfrm>
            <a:off x="5978050" y="4723325"/>
            <a:ext cx="606300" cy="48600"/>
          </a:xfrm>
          <a:prstGeom prst="leftArrow">
            <a:avLst>
              <a:gd name="adj1" fmla="val 70885"/>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flipH="1">
            <a:off x="6494925" y="4711175"/>
            <a:ext cx="572700" cy="729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txBox="1"/>
          <p:nvPr/>
        </p:nvSpPr>
        <p:spPr>
          <a:xfrm>
            <a:off x="5978050" y="4711175"/>
            <a:ext cx="11964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Times New Roman"/>
                <a:ea typeface="Times New Roman"/>
                <a:cs typeface="Times New Roman"/>
                <a:sym typeface="Times New Roman"/>
              </a:rPr>
              <a:t>4000 ft runway</a:t>
            </a:r>
            <a:endParaRPr sz="1100">
              <a:latin typeface="Times New Roman"/>
              <a:ea typeface="Times New Roman"/>
              <a:cs typeface="Times New Roman"/>
              <a:sym typeface="Times New Roman"/>
            </a:endParaRPr>
          </a:p>
        </p:txBody>
      </p:sp>
      <p:pic>
        <p:nvPicPr>
          <p:cNvPr id="175" name="Google Shape;175;p29"/>
          <p:cNvPicPr preferRelativeResize="0"/>
          <p:nvPr/>
        </p:nvPicPr>
        <p:blipFill>
          <a:blip r:embed="rId3">
            <a:alphaModFix/>
          </a:blip>
          <a:stretch>
            <a:fillRect/>
          </a:stretch>
        </p:blipFill>
        <p:spPr>
          <a:xfrm rot="-1363194" flipH="1">
            <a:off x="2156788" y="3214192"/>
            <a:ext cx="717300" cy="435759"/>
          </a:xfrm>
          <a:prstGeom prst="rect">
            <a:avLst/>
          </a:prstGeom>
          <a:noFill/>
          <a:ln>
            <a:noFill/>
          </a:ln>
        </p:spPr>
      </p:pic>
      <p:pic>
        <p:nvPicPr>
          <p:cNvPr id="176" name="Google Shape;176;p29"/>
          <p:cNvPicPr preferRelativeResize="0"/>
          <p:nvPr/>
        </p:nvPicPr>
        <p:blipFill>
          <a:blip r:embed="rId4">
            <a:alphaModFix/>
          </a:blip>
          <a:stretch>
            <a:fillRect/>
          </a:stretch>
        </p:blipFill>
        <p:spPr>
          <a:xfrm>
            <a:off x="4313288" y="2919075"/>
            <a:ext cx="394506" cy="400200"/>
          </a:xfrm>
          <a:prstGeom prst="rect">
            <a:avLst/>
          </a:prstGeom>
          <a:noFill/>
          <a:ln>
            <a:noFill/>
          </a:ln>
        </p:spPr>
      </p:pic>
      <p:pic>
        <p:nvPicPr>
          <p:cNvPr id="177" name="Google Shape;177;p29"/>
          <p:cNvPicPr preferRelativeResize="0"/>
          <p:nvPr/>
        </p:nvPicPr>
        <p:blipFill>
          <a:blip r:embed="rId3">
            <a:alphaModFix/>
          </a:blip>
          <a:stretch>
            <a:fillRect/>
          </a:stretch>
        </p:blipFill>
        <p:spPr>
          <a:xfrm rot="3134035" flipH="1">
            <a:off x="6180666" y="3243318"/>
            <a:ext cx="717296" cy="435757"/>
          </a:xfrm>
          <a:prstGeom prst="rect">
            <a:avLst/>
          </a:prstGeom>
          <a:noFill/>
          <a:ln>
            <a:noFill/>
          </a:ln>
        </p:spPr>
      </p:pic>
      <p:pic>
        <p:nvPicPr>
          <p:cNvPr id="178" name="Google Shape;178;p29"/>
          <p:cNvPicPr preferRelativeResize="0"/>
          <p:nvPr/>
        </p:nvPicPr>
        <p:blipFill>
          <a:blip r:embed="rId5">
            <a:alphaModFix/>
          </a:blip>
          <a:stretch>
            <a:fillRect/>
          </a:stretch>
        </p:blipFill>
        <p:spPr>
          <a:xfrm>
            <a:off x="7131750" y="3629975"/>
            <a:ext cx="1196400" cy="685100"/>
          </a:xfrm>
          <a:prstGeom prst="rect">
            <a:avLst/>
          </a:prstGeom>
          <a:noFill/>
          <a:ln>
            <a:noFill/>
          </a:ln>
        </p:spPr>
      </p:pic>
      <p:pic>
        <p:nvPicPr>
          <p:cNvPr id="179" name="Google Shape;179;p29"/>
          <p:cNvPicPr preferRelativeResize="0"/>
          <p:nvPr/>
        </p:nvPicPr>
        <p:blipFill rotWithShape="1">
          <a:blip r:embed="rId6">
            <a:alphaModFix/>
          </a:blip>
          <a:srcRect l="26315" r="32501"/>
          <a:stretch/>
        </p:blipFill>
        <p:spPr>
          <a:xfrm>
            <a:off x="612124" y="3629400"/>
            <a:ext cx="322775" cy="686250"/>
          </a:xfrm>
          <a:prstGeom prst="rect">
            <a:avLst/>
          </a:prstGeom>
          <a:noFill/>
          <a:ln>
            <a:noFill/>
          </a:ln>
        </p:spPr>
      </p:pic>
      <p:pic>
        <p:nvPicPr>
          <p:cNvPr id="180" name="Google Shape;180;p29"/>
          <p:cNvPicPr preferRelativeResize="0"/>
          <p:nvPr/>
        </p:nvPicPr>
        <p:blipFill rotWithShape="1">
          <a:blip r:embed="rId7">
            <a:alphaModFix/>
          </a:blip>
          <a:srcRect l="46763"/>
          <a:stretch/>
        </p:blipFill>
        <p:spPr>
          <a:xfrm>
            <a:off x="934901" y="3468675"/>
            <a:ext cx="322776" cy="485725"/>
          </a:xfrm>
          <a:prstGeom prst="rect">
            <a:avLst/>
          </a:prstGeom>
          <a:noFill/>
          <a:ln>
            <a:noFill/>
          </a:ln>
        </p:spPr>
      </p:pic>
      <p:sp>
        <p:nvSpPr>
          <p:cNvPr id="181" name="Google Shape;181;p29"/>
          <p:cNvSpPr/>
          <p:nvPr/>
        </p:nvSpPr>
        <p:spPr>
          <a:xfrm rot="-693">
            <a:off x="3087672" y="3395620"/>
            <a:ext cx="1488600" cy="729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rot="-693">
            <a:off x="4458272" y="3395620"/>
            <a:ext cx="1488600" cy="729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rot="-8435081" flipH="1">
            <a:off x="5759736" y="3859883"/>
            <a:ext cx="1488809" cy="72907"/>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rot="-2364919">
            <a:off x="1765786" y="3859883"/>
            <a:ext cx="1488809" cy="72907"/>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99300" y="4324275"/>
            <a:ext cx="1488900" cy="729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7013400" y="4324275"/>
            <a:ext cx="1488900" cy="72900"/>
          </a:xfrm>
          <a:prstGeom prst="rect">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0"/>
          <p:cNvSpPr txBox="1">
            <a:spLocks noGrp="1"/>
          </p:cNvSpPr>
          <p:nvPr>
            <p:ph type="body" idx="1"/>
          </p:nvPr>
        </p:nvSpPr>
        <p:spPr>
          <a:xfrm>
            <a:off x="285750" y="817898"/>
            <a:ext cx="8572500" cy="4127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 sz="1600" b="1">
                <a:latin typeface="Times New Roman"/>
                <a:ea typeface="Times New Roman"/>
                <a:cs typeface="Times New Roman"/>
                <a:sym typeface="Times New Roman"/>
              </a:rPr>
              <a:t>Takeoff/Landing:</a:t>
            </a:r>
            <a:endParaRPr sz="1600" b="1">
              <a:latin typeface="Times New Roman"/>
              <a:ea typeface="Times New Roman"/>
              <a:cs typeface="Times New Roman"/>
              <a:sym typeface="Times New Roman"/>
            </a:endParaRPr>
          </a:p>
          <a:p>
            <a:pPr marL="457200" lvl="0" indent="-330200" algn="l" rtl="0">
              <a:spcBef>
                <a:spcPts val="1000"/>
              </a:spcBef>
              <a:spcAft>
                <a:spcPts val="0"/>
              </a:spcAft>
              <a:buSzPts val="1600"/>
              <a:buFont typeface="Times New Roman"/>
              <a:buChar char="•"/>
            </a:pPr>
            <a:r>
              <a:rPr lang="en" sz="1600">
                <a:latin typeface="Times New Roman"/>
                <a:ea typeface="Times New Roman"/>
                <a:cs typeface="Times New Roman"/>
                <a:sym typeface="Times New Roman"/>
              </a:rPr>
              <a:t>Takeoff/Land over 50 ft obstacle on &lt;4000 ft grass/dirt runway</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Takeoff/Land from air density altitude of up to 6000 ft</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Communicate with air traffic control to coordinate takeoff/landing</a:t>
            </a:r>
            <a:endParaRPr sz="1600">
              <a:latin typeface="Times New Roman"/>
              <a:ea typeface="Times New Roman"/>
              <a:cs typeface="Times New Roman"/>
              <a:sym typeface="Times New Roman"/>
            </a:endParaRPr>
          </a:p>
          <a:p>
            <a:pPr marL="0" lvl="0" indent="0" algn="l" rtl="0">
              <a:spcBef>
                <a:spcPts val="1000"/>
              </a:spcBef>
              <a:spcAft>
                <a:spcPts val="0"/>
              </a:spcAft>
              <a:buNone/>
            </a:pPr>
            <a:r>
              <a:rPr lang="en" sz="1600" b="1">
                <a:latin typeface="Times New Roman"/>
                <a:ea typeface="Times New Roman"/>
                <a:cs typeface="Times New Roman"/>
                <a:sym typeface="Times New Roman"/>
              </a:rPr>
              <a:t>Cruise:</a:t>
            </a:r>
            <a:endParaRPr sz="1600" b="1">
              <a:latin typeface="Times New Roman"/>
              <a:ea typeface="Times New Roman"/>
              <a:cs typeface="Times New Roman"/>
              <a:sym typeface="Times New Roman"/>
            </a:endParaRPr>
          </a:p>
          <a:p>
            <a:pPr marL="457200" lvl="0" indent="-330200" algn="l" rtl="0">
              <a:spcBef>
                <a:spcPts val="1000"/>
              </a:spcBef>
              <a:spcAft>
                <a:spcPts val="0"/>
              </a:spcAft>
              <a:buSzPts val="1600"/>
              <a:buFont typeface="Times New Roman"/>
              <a:buChar char="•"/>
            </a:pPr>
            <a:r>
              <a:rPr lang="en" sz="1600">
                <a:latin typeface="Times New Roman"/>
                <a:ea typeface="Times New Roman"/>
                <a:cs typeface="Times New Roman"/>
                <a:sym typeface="Times New Roman"/>
              </a:rPr>
              <a:t>Operate at altitude of up to 30,000 ft</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Fly from military base to front lines</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Communicate with front lines soldiers to determine troop needs</a:t>
            </a:r>
            <a:endParaRPr sz="1600">
              <a:latin typeface="Times New Roman"/>
              <a:ea typeface="Times New Roman"/>
              <a:cs typeface="Times New Roman"/>
              <a:sym typeface="Times New Roman"/>
            </a:endParaRPr>
          </a:p>
          <a:p>
            <a:pPr marL="0" lvl="0" indent="0" algn="l" rtl="0">
              <a:spcBef>
                <a:spcPts val="1000"/>
              </a:spcBef>
              <a:spcAft>
                <a:spcPts val="0"/>
              </a:spcAft>
              <a:buNone/>
            </a:pPr>
            <a:r>
              <a:rPr lang="en" sz="1600" b="1">
                <a:latin typeface="Times New Roman"/>
                <a:ea typeface="Times New Roman"/>
                <a:cs typeface="Times New Roman"/>
                <a:sym typeface="Times New Roman"/>
              </a:rPr>
              <a:t>Engagement:</a:t>
            </a:r>
            <a:endParaRPr sz="1600" b="1">
              <a:latin typeface="Times New Roman"/>
              <a:ea typeface="Times New Roman"/>
              <a:cs typeface="Times New Roman"/>
              <a:sym typeface="Times New Roman"/>
            </a:endParaRPr>
          </a:p>
          <a:p>
            <a:pPr marL="457200" lvl="0" indent="-330200" algn="l" rtl="0">
              <a:spcBef>
                <a:spcPts val="1000"/>
              </a:spcBef>
              <a:spcAft>
                <a:spcPts val="0"/>
              </a:spcAft>
              <a:buSzPts val="1600"/>
              <a:buFont typeface="Times New Roman"/>
              <a:buChar char="•"/>
            </a:pPr>
            <a:r>
              <a:rPr lang="en" sz="1600">
                <a:latin typeface="Times New Roman"/>
                <a:ea typeface="Times New Roman"/>
                <a:cs typeface="Times New Roman"/>
                <a:sym typeface="Times New Roman"/>
              </a:rPr>
              <a:t>Deploy a variety of weapons including a gatling style gun and laser guided missiles</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Engage enemy target from the front lines and provide support to front lines soldiers</a:t>
            </a:r>
            <a:endParaRPr sz="1600">
              <a:latin typeface="Times New Roman"/>
              <a:ea typeface="Times New Roman"/>
              <a:cs typeface="Times New Roman"/>
              <a:sym typeface="Times New Roman"/>
            </a:endParaRPr>
          </a:p>
          <a:p>
            <a:pPr marL="0" lvl="0" indent="0" algn="l" rtl="0">
              <a:spcBef>
                <a:spcPts val="1000"/>
              </a:spcBef>
              <a:spcAft>
                <a:spcPts val="0"/>
              </a:spcAft>
              <a:buNone/>
            </a:pPr>
            <a:r>
              <a:rPr lang="en" sz="1600" b="1">
                <a:latin typeface="Times New Roman"/>
                <a:ea typeface="Times New Roman"/>
                <a:cs typeface="Times New Roman"/>
                <a:sym typeface="Times New Roman"/>
              </a:rPr>
              <a:t>Post-Mission:</a:t>
            </a:r>
            <a:endParaRPr sz="1600" b="1">
              <a:latin typeface="Times New Roman"/>
              <a:ea typeface="Times New Roman"/>
              <a:cs typeface="Times New Roman"/>
              <a:sym typeface="Times New Roman"/>
            </a:endParaRPr>
          </a:p>
          <a:p>
            <a:pPr marL="457200" lvl="0" indent="-330200" algn="l" rtl="0">
              <a:spcBef>
                <a:spcPts val="1000"/>
              </a:spcBef>
              <a:spcAft>
                <a:spcPts val="0"/>
              </a:spcAft>
              <a:buSzPts val="1600"/>
              <a:buFont typeface="Times New Roman"/>
              <a:buChar char="•"/>
            </a:pPr>
            <a:r>
              <a:rPr lang="en" sz="1600">
                <a:latin typeface="Times New Roman"/>
                <a:ea typeface="Times New Roman"/>
                <a:cs typeface="Times New Roman"/>
                <a:sym typeface="Times New Roman"/>
              </a:rPr>
              <a:t>Maintenance crew inspects and cleans vehicle</a:t>
            </a:r>
            <a:endParaRPr sz="1600">
              <a:latin typeface="Times New Roman"/>
              <a:ea typeface="Times New Roman"/>
              <a:cs typeface="Times New Roman"/>
              <a:sym typeface="Times New Roman"/>
            </a:endParaRPr>
          </a:p>
          <a:p>
            <a:pPr marL="4572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Vehicle is refueled and stored in an aircraft hangar</a:t>
            </a:r>
            <a:endParaRPr sz="1600">
              <a:latin typeface="Times New Roman"/>
              <a:ea typeface="Times New Roman"/>
              <a:cs typeface="Times New Roman"/>
              <a:sym typeface="Times New Roman"/>
            </a:endParaRPr>
          </a:p>
        </p:txBody>
      </p:sp>
      <p:sp>
        <p:nvSpPr>
          <p:cNvPr id="192" name="Google Shape;192;p30"/>
          <p:cNvSpPr txBox="1">
            <a:spLocks noGrp="1"/>
          </p:cNvSpPr>
          <p:nvPr>
            <p:ph type="title"/>
          </p:nvPr>
        </p:nvSpPr>
        <p:spPr>
          <a:xfrm>
            <a:off x="285750" y="150541"/>
            <a:ext cx="8572500" cy="76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a:t>CONOPS Details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a:spLocks noGrp="1"/>
          </p:cNvSpPr>
          <p:nvPr>
            <p:ph type="body" idx="1"/>
          </p:nvPr>
        </p:nvSpPr>
        <p:spPr>
          <a:xfrm>
            <a:off x="285750" y="911612"/>
            <a:ext cx="8572500" cy="3447300"/>
          </a:xfrm>
          <a:prstGeom prst="rect">
            <a:avLst/>
          </a:prstGeom>
        </p:spPr>
        <p:txBody>
          <a:bodyPr spcFirstLastPara="1" wrap="square" lIns="91425" tIns="45700" rIns="91425" bIns="45700" anchor="t" anchorCtr="0">
            <a:noAutofit/>
          </a:bodyPr>
          <a:lstStyle/>
          <a:p>
            <a:pPr marL="457200" lvl="0" indent="0" algn="l" rtl="0">
              <a:spcBef>
                <a:spcPts val="1000"/>
              </a:spcBef>
              <a:spcAft>
                <a:spcPts val="0"/>
              </a:spcAft>
              <a:buNone/>
            </a:pPr>
            <a:r>
              <a:rPr lang="en" sz="1800" b="1" u="sng">
                <a:latin typeface="Times New Roman"/>
                <a:ea typeface="Times New Roman"/>
                <a:cs typeface="Times New Roman"/>
                <a:sym typeface="Times New Roman"/>
              </a:rPr>
              <a:t>F22 Raptor:</a:t>
            </a: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914400" lvl="1" indent="-330200" algn="l" rtl="0">
              <a:spcBef>
                <a:spcPts val="500"/>
              </a:spcBef>
              <a:spcAft>
                <a:spcPts val="0"/>
              </a:spcAft>
              <a:buSzPts val="1600"/>
              <a:buFont typeface="Times New Roman"/>
              <a:buChar char="•"/>
            </a:pPr>
            <a:r>
              <a:rPr lang="en" sz="1600">
                <a:latin typeface="Times New Roman"/>
                <a:ea typeface="Times New Roman"/>
                <a:cs typeface="Times New Roman"/>
                <a:sym typeface="Times New Roman"/>
              </a:rPr>
              <a:t>Speed: Mach 1.2</a:t>
            </a:r>
            <a:endParaRPr sz="1600">
              <a:latin typeface="Times New Roman"/>
              <a:ea typeface="Times New Roman"/>
              <a:cs typeface="Times New Roman"/>
              <a:sym typeface="Times New Roman"/>
            </a:endParaRPr>
          </a:p>
          <a:p>
            <a:pPr marL="914400" lvl="1"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Range: 1840 miles</a:t>
            </a:r>
            <a:endParaRPr sz="1600">
              <a:latin typeface="Times New Roman"/>
              <a:ea typeface="Times New Roman"/>
              <a:cs typeface="Times New Roman"/>
              <a:sym typeface="Times New Roman"/>
            </a:endParaRPr>
          </a:p>
          <a:p>
            <a:pPr marL="914400" lvl="1"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Weapons: 20mm gatling gun + 6 air-to-air missiles</a:t>
            </a:r>
            <a:endParaRPr sz="1600">
              <a:latin typeface="Times New Roman"/>
              <a:ea typeface="Times New Roman"/>
              <a:cs typeface="Times New Roman"/>
              <a:sym typeface="Times New Roman"/>
            </a:endParaRPr>
          </a:p>
          <a:p>
            <a:pPr marL="914400" lvl="1"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Cost: $67.3 billion</a:t>
            </a:r>
            <a:endParaRPr sz="1600">
              <a:latin typeface="Times New Roman"/>
              <a:ea typeface="Times New Roman"/>
              <a:cs typeface="Times New Roman"/>
              <a:sym typeface="Times New Roman"/>
            </a:endParaRPr>
          </a:p>
          <a:p>
            <a:pPr marL="0" lvl="0" indent="0" algn="l" rtl="0">
              <a:spcBef>
                <a:spcPts val="1000"/>
              </a:spcBef>
              <a:spcAft>
                <a:spcPts val="0"/>
              </a:spcAft>
              <a:buNone/>
            </a:pPr>
            <a:endParaRPr sz="1600">
              <a:latin typeface="Times New Roman"/>
              <a:ea typeface="Times New Roman"/>
              <a:cs typeface="Times New Roman"/>
              <a:sym typeface="Times New Roman"/>
            </a:endParaRPr>
          </a:p>
          <a:p>
            <a:pPr marL="457200" lvl="0" indent="0" algn="l" rtl="0">
              <a:spcBef>
                <a:spcPts val="1000"/>
              </a:spcBef>
              <a:spcAft>
                <a:spcPts val="0"/>
              </a:spcAft>
              <a:buNone/>
            </a:pPr>
            <a:r>
              <a:rPr lang="en" sz="1800" b="1" u="sng">
                <a:latin typeface="Times New Roman"/>
                <a:ea typeface="Times New Roman"/>
                <a:cs typeface="Times New Roman"/>
                <a:sym typeface="Times New Roman"/>
              </a:rPr>
              <a:t>F-16 Fighting Falcon:</a:t>
            </a:r>
            <a:endParaRPr sz="1800" b="1" u="sng">
              <a:latin typeface="Times New Roman"/>
              <a:ea typeface="Times New Roman"/>
              <a:cs typeface="Times New Roman"/>
              <a:sym typeface="Times New Roman"/>
            </a:endParaRPr>
          </a:p>
          <a:p>
            <a:pPr marL="914400" lvl="0" indent="-330200" algn="l" rtl="0">
              <a:spcBef>
                <a:spcPts val="1000"/>
              </a:spcBef>
              <a:spcAft>
                <a:spcPts val="0"/>
              </a:spcAft>
              <a:buSzPts val="1600"/>
              <a:buFont typeface="Times New Roman"/>
              <a:buChar char="•"/>
            </a:pPr>
            <a:r>
              <a:rPr lang="en" sz="1600">
                <a:latin typeface="Times New Roman"/>
                <a:ea typeface="Times New Roman"/>
                <a:cs typeface="Times New Roman"/>
                <a:sym typeface="Times New Roman"/>
              </a:rPr>
              <a:t>Speed: Mach 2</a:t>
            </a:r>
            <a:endParaRPr sz="1600">
              <a:latin typeface="Times New Roman"/>
              <a:ea typeface="Times New Roman"/>
              <a:cs typeface="Times New Roman"/>
              <a:sym typeface="Times New Roman"/>
            </a:endParaRPr>
          </a:p>
          <a:p>
            <a:pPr marL="9144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Range: 2622 miles</a:t>
            </a:r>
            <a:endParaRPr sz="1600">
              <a:latin typeface="Times New Roman"/>
              <a:ea typeface="Times New Roman"/>
              <a:cs typeface="Times New Roman"/>
              <a:sym typeface="Times New Roman"/>
            </a:endParaRPr>
          </a:p>
          <a:p>
            <a:pPr marL="9144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Weapons: Range of air-to-air missiles</a:t>
            </a:r>
            <a:endParaRPr sz="1600">
              <a:latin typeface="Times New Roman"/>
              <a:ea typeface="Times New Roman"/>
              <a:cs typeface="Times New Roman"/>
              <a:sym typeface="Times New Roman"/>
            </a:endParaRPr>
          </a:p>
          <a:p>
            <a:pPr marL="914400" lvl="0" indent="-330200" algn="l" rtl="0">
              <a:spcBef>
                <a:spcPts val="0"/>
              </a:spcBef>
              <a:spcAft>
                <a:spcPts val="0"/>
              </a:spcAft>
              <a:buSzPts val="1600"/>
              <a:buFont typeface="Times New Roman"/>
              <a:buChar char="•"/>
            </a:pPr>
            <a:r>
              <a:rPr lang="en" sz="1600">
                <a:latin typeface="Times New Roman"/>
                <a:ea typeface="Times New Roman"/>
                <a:cs typeface="Times New Roman"/>
                <a:sym typeface="Times New Roman"/>
              </a:rPr>
              <a:t>Cost: $18.7 billion</a:t>
            </a:r>
            <a:endParaRPr sz="1600">
              <a:latin typeface="Times New Roman"/>
              <a:ea typeface="Times New Roman"/>
              <a:cs typeface="Times New Roman"/>
              <a:sym typeface="Times New Roman"/>
            </a:endParaRPr>
          </a:p>
        </p:txBody>
      </p:sp>
      <p:sp>
        <p:nvSpPr>
          <p:cNvPr id="198" name="Google Shape;198;p31"/>
          <p:cNvSpPr txBox="1">
            <a:spLocks noGrp="1"/>
          </p:cNvSpPr>
          <p:nvPr>
            <p:ph type="title"/>
          </p:nvPr>
        </p:nvSpPr>
        <p:spPr>
          <a:xfrm>
            <a:off x="285750" y="150541"/>
            <a:ext cx="8572500" cy="76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
              <a:t>Relevant Concept Examples</a:t>
            </a:r>
            <a:endParaRPr/>
          </a:p>
        </p:txBody>
      </p:sp>
      <p:pic>
        <p:nvPicPr>
          <p:cNvPr id="199" name="Google Shape;199;p31"/>
          <p:cNvPicPr preferRelativeResize="0"/>
          <p:nvPr/>
        </p:nvPicPr>
        <p:blipFill>
          <a:blip r:embed="rId3">
            <a:alphaModFix/>
          </a:blip>
          <a:stretch>
            <a:fillRect/>
          </a:stretch>
        </p:blipFill>
        <p:spPr>
          <a:xfrm>
            <a:off x="6059775" y="835202"/>
            <a:ext cx="2655049" cy="1991301"/>
          </a:xfrm>
          <a:prstGeom prst="rect">
            <a:avLst/>
          </a:prstGeom>
          <a:noFill/>
          <a:ln>
            <a:noFill/>
          </a:ln>
        </p:spPr>
      </p:pic>
      <p:pic>
        <p:nvPicPr>
          <p:cNvPr id="200" name="Google Shape;200;p31"/>
          <p:cNvPicPr preferRelativeResize="0"/>
          <p:nvPr/>
        </p:nvPicPr>
        <p:blipFill>
          <a:blip r:embed="rId4">
            <a:alphaModFix/>
          </a:blip>
          <a:stretch>
            <a:fillRect/>
          </a:stretch>
        </p:blipFill>
        <p:spPr>
          <a:xfrm>
            <a:off x="4976921" y="2987984"/>
            <a:ext cx="2655053" cy="18347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2"/>
          <p:cNvSpPr txBox="1">
            <a:spLocks noGrp="1"/>
          </p:cNvSpPr>
          <p:nvPr>
            <p:ph type="body" idx="1"/>
          </p:nvPr>
        </p:nvSpPr>
        <p:spPr>
          <a:xfrm>
            <a:off x="337800" y="911649"/>
            <a:ext cx="8572500" cy="3825900"/>
          </a:xfrm>
          <a:prstGeom prst="rect">
            <a:avLst/>
          </a:prstGeom>
          <a:noFill/>
          <a:ln>
            <a:noFill/>
          </a:ln>
        </p:spPr>
        <p:txBody>
          <a:bodyPr spcFirstLastPara="1" wrap="square" lIns="91425" tIns="45700" rIns="91425" bIns="45700" anchor="t" anchorCtr="0">
            <a:noAutofit/>
          </a:bodyPr>
          <a:lstStyle/>
          <a:p>
            <a:pPr marL="228600" lvl="0" indent="0" algn="l" rtl="0">
              <a:lnSpc>
                <a:spcPct val="115000"/>
              </a:lnSpc>
              <a:spcBef>
                <a:spcPts val="0"/>
              </a:spcBef>
              <a:spcAft>
                <a:spcPts val="0"/>
              </a:spcAft>
              <a:buNone/>
            </a:pPr>
            <a:r>
              <a:rPr lang="en" sz="1800" b="1">
                <a:latin typeface="Times New Roman"/>
                <a:ea typeface="Times New Roman"/>
                <a:cs typeface="Times New Roman"/>
                <a:sym typeface="Times New Roman"/>
              </a:rPr>
              <a:t>Functional:</a:t>
            </a:r>
            <a:endParaRPr sz="1800" b="1">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have the ability to takeoff and land on semi-prepared grass and dirt runways</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carry/transport 3000 lbs of armament (including an integrated gun, rail-launched missiles) and 500 lbs of bombs</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have zero-zero ejection seats for two crew members</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detect other nearby aircraft and display their relative locations to the pilot</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communicate to front line units via UHF band</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communicate with a home military base via UHF band</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communicate with air traffic control for takeoff and landing via UHF band</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refuel from the ground</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have autopilot capacity during cruise</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operate at speeds up to Mach 1</a:t>
            </a:r>
            <a:endParaRPr sz="1600">
              <a:latin typeface="Times New Roman"/>
              <a:ea typeface="Times New Roman"/>
              <a:cs typeface="Times New Roman"/>
              <a:sym typeface="Times New Roman"/>
            </a:endParaRPr>
          </a:p>
        </p:txBody>
      </p:sp>
      <p:sp>
        <p:nvSpPr>
          <p:cNvPr id="206" name="Google Shape;206;p32"/>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Requirements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3"/>
          <p:cNvSpPr txBox="1">
            <a:spLocks noGrp="1"/>
          </p:cNvSpPr>
          <p:nvPr>
            <p:ph type="body" idx="1"/>
          </p:nvPr>
        </p:nvSpPr>
        <p:spPr>
          <a:xfrm>
            <a:off x="285750" y="911612"/>
            <a:ext cx="8572500" cy="3447300"/>
          </a:xfrm>
          <a:prstGeom prst="rect">
            <a:avLst/>
          </a:prstGeom>
          <a:noFill/>
          <a:ln>
            <a:noFill/>
          </a:ln>
        </p:spPr>
        <p:txBody>
          <a:bodyPr spcFirstLastPara="1" wrap="square" lIns="91425" tIns="45700" rIns="91425" bIns="45700" anchor="t" anchorCtr="0">
            <a:noAutofit/>
          </a:bodyPr>
          <a:lstStyle/>
          <a:p>
            <a:pPr marL="228600" lvl="0" indent="0" algn="l" rtl="0">
              <a:lnSpc>
                <a:spcPct val="115000"/>
              </a:lnSpc>
              <a:spcBef>
                <a:spcPts val="0"/>
              </a:spcBef>
              <a:spcAft>
                <a:spcPts val="0"/>
              </a:spcAft>
              <a:buNone/>
            </a:pPr>
            <a:r>
              <a:rPr lang="en" sz="1800" b="1">
                <a:latin typeface="Times New Roman"/>
                <a:ea typeface="Times New Roman"/>
                <a:cs typeface="Times New Roman"/>
                <a:sym typeface="Times New Roman"/>
              </a:rPr>
              <a:t>Performance:</a:t>
            </a:r>
            <a:endParaRPr sz="1800" b="1">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takeoff and land over a 50 ft obstacle on a runway which is 4000 ft or less in length</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able to takeoff and land on a runway at a density altitude of up to 6000 ft</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have a service live of 15,000 hours over 25 years</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operate up to altitudes of 30,000 ft</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equipped with a 6-barrel gatling style cannon which fires 20mm exploding shells at a rate of 6000 rounds per minute</a:t>
            </a:r>
            <a:endParaRPr sz="1600">
              <a:latin typeface="Times New Roman"/>
              <a:ea typeface="Times New Roman"/>
              <a:cs typeface="Times New Roman"/>
              <a:sym typeface="Times New Roman"/>
            </a:endParaRPr>
          </a:p>
          <a:p>
            <a:pPr marL="685800" lvl="1" indent="-215900" algn="l" rtl="0">
              <a:lnSpc>
                <a:spcPct val="13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The system must be capable of firing rail launched missiles at a range of 0.5 - 10 miles</a:t>
            </a:r>
            <a:endParaRPr sz="1600">
              <a:latin typeface="Times New Roman"/>
              <a:ea typeface="Times New Roman"/>
              <a:cs typeface="Times New Roman"/>
              <a:sym typeface="Times New Roman"/>
            </a:endParaRPr>
          </a:p>
        </p:txBody>
      </p:sp>
      <p:sp>
        <p:nvSpPr>
          <p:cNvPr id="212" name="Google Shape;212;p33"/>
          <p:cNvSpPr txBox="1">
            <a:spLocks noGrp="1"/>
          </p:cNvSpPr>
          <p:nvPr>
            <p:ph type="title"/>
          </p:nvPr>
        </p:nvSpPr>
        <p:spPr>
          <a:xfrm>
            <a:off x="285750" y="150541"/>
            <a:ext cx="8572500" cy="76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
              <a:t>Requirements</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1395</Words>
  <Application>Microsoft Office PowerPoint</Application>
  <PresentationFormat>On-screen Show (16:9)</PresentationFormat>
  <Paragraphs>215</Paragraphs>
  <Slides>20</Slides>
  <Notes>20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20</vt:i4>
      </vt:variant>
    </vt:vector>
  </HeadingPairs>
  <TitlesOfParts>
    <vt:vector size="27" baseType="lpstr">
      <vt:lpstr>Roboto Condensed Light</vt:lpstr>
      <vt:lpstr>Roboto</vt:lpstr>
      <vt:lpstr>Arial</vt:lpstr>
      <vt:lpstr>Times New Roman</vt:lpstr>
      <vt:lpstr>Simple Light</vt:lpstr>
      <vt:lpstr>Custom Design</vt:lpstr>
      <vt:lpstr>1_Custom Design</vt:lpstr>
      <vt:lpstr>Light Attack Aircraft Proposal</vt:lpstr>
      <vt:lpstr>Problem</vt:lpstr>
      <vt:lpstr>Needs/Goals/Objectives</vt:lpstr>
      <vt:lpstr>SWOT Analysis</vt:lpstr>
      <vt:lpstr>CONOPS</vt:lpstr>
      <vt:lpstr>CONOPS Details</vt:lpstr>
      <vt:lpstr>Relevant Concept Examples</vt:lpstr>
      <vt:lpstr>Requirements</vt:lpstr>
      <vt:lpstr>Requirements</vt:lpstr>
      <vt:lpstr>Requirements</vt:lpstr>
      <vt:lpstr>Verification of Requirements</vt:lpstr>
      <vt:lpstr>Physical Decomposition</vt:lpstr>
      <vt:lpstr>Functional Decomposition + Requirement Flow</vt:lpstr>
      <vt:lpstr>Morphological Matrix</vt:lpstr>
      <vt:lpstr>Trade Study</vt:lpstr>
      <vt:lpstr>Pugh Evaluation Matrix</vt:lpstr>
      <vt:lpstr>Concept Overview/Features</vt:lpstr>
      <vt:lpstr>Concept Overview/Features (cont.)</vt:lpstr>
      <vt:lpstr>Concept Sketch</vt:lpstr>
      <vt:lpstr>Concept Advantages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Light Attack Aircraft Proposal</dc:title>
  <dc:creator>Nicolas Giraldo</dc:creator>
  <cp:lastModifiedBy>Giraldo, Nicolas</cp:lastModifiedBy>
  <cp:revision>1</cp:revision>
  <dcterms:modified xsi:type="dcterms:W3CDTF">2021-03-22T04:07:53Z</dcterms:modified>
</cp:coreProperties>
</file>